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792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9B37A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9B37A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9B37A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51379" y="570356"/>
            <a:ext cx="3721735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9B37A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6904" y="1552194"/>
            <a:ext cx="10918190" cy="3683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wasp.org/index.php/Source_Code_Analysis_Tools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55465" y="668782"/>
            <a:ext cx="4851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5" dirty="0">
                <a:solidFill>
                  <a:srgbClr val="BEBEBE"/>
                </a:solidFill>
                <a:latin typeface="Arial MT"/>
                <a:cs typeface="Arial MT"/>
              </a:rPr>
              <a:t>Advanced</a:t>
            </a:r>
            <a:r>
              <a:rPr sz="3600" b="0" spc="-25" dirty="0">
                <a:solidFill>
                  <a:srgbClr val="BEBEBE"/>
                </a:solidFill>
                <a:latin typeface="Arial MT"/>
                <a:cs typeface="Arial MT"/>
              </a:rPr>
              <a:t> </a:t>
            </a:r>
            <a:r>
              <a:rPr sz="3600" b="0" spc="-5" dirty="0">
                <a:solidFill>
                  <a:srgbClr val="BEBEBE"/>
                </a:solidFill>
                <a:latin typeface="Arial MT"/>
                <a:cs typeface="Arial MT"/>
              </a:rPr>
              <a:t>data</a:t>
            </a:r>
            <a:r>
              <a:rPr sz="3600" b="0" spc="-45" dirty="0">
                <a:solidFill>
                  <a:srgbClr val="BEBEBE"/>
                </a:solidFill>
                <a:latin typeface="Arial MT"/>
                <a:cs typeface="Arial MT"/>
              </a:rPr>
              <a:t> </a:t>
            </a:r>
            <a:r>
              <a:rPr sz="3600" b="0" dirty="0">
                <a:solidFill>
                  <a:srgbClr val="BEBEBE"/>
                </a:solidFill>
                <a:latin typeface="Arial MT"/>
                <a:cs typeface="Arial MT"/>
              </a:rPr>
              <a:t>Security</a:t>
            </a:r>
            <a:endParaRPr sz="36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95546" y="1771015"/>
            <a:ext cx="3573145" cy="2632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Part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II: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spc="-5" dirty="0">
                <a:latin typeface="Arial MT"/>
                <a:cs typeface="Arial MT"/>
              </a:rPr>
              <a:t>Communication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Security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00">
              <a:latin typeface="Arial MT"/>
              <a:cs typeface="Arial MT"/>
            </a:endParaRPr>
          </a:p>
          <a:p>
            <a:pPr marL="12700" marR="5080" algn="ctr">
              <a:lnSpc>
                <a:spcPct val="101699"/>
              </a:lnSpc>
            </a:pPr>
            <a:r>
              <a:rPr sz="3300" dirty="0">
                <a:latin typeface="Arial MT"/>
                <a:cs typeface="Arial MT"/>
              </a:rPr>
              <a:t>Chapter8: </a:t>
            </a:r>
            <a:r>
              <a:rPr sz="3300" spc="5" dirty="0">
                <a:latin typeface="Arial MT"/>
                <a:cs typeface="Arial MT"/>
              </a:rPr>
              <a:t> </a:t>
            </a:r>
            <a:r>
              <a:rPr sz="3300" spc="-5" dirty="0">
                <a:latin typeface="Arial MT"/>
                <a:cs typeface="Arial MT"/>
              </a:rPr>
              <a:t>Software </a:t>
            </a:r>
            <a:r>
              <a:rPr sz="3300" dirty="0">
                <a:latin typeface="Arial MT"/>
                <a:cs typeface="Arial MT"/>
              </a:rPr>
              <a:t>Security - </a:t>
            </a:r>
            <a:r>
              <a:rPr sz="3300" spc="-910" dirty="0">
                <a:latin typeface="Arial MT"/>
                <a:cs typeface="Arial MT"/>
              </a:rPr>
              <a:t> </a:t>
            </a:r>
            <a:r>
              <a:rPr sz="3300" spc="-15" dirty="0">
                <a:latin typeface="Arial MT"/>
                <a:cs typeface="Arial MT"/>
              </a:rPr>
              <a:t>Buffer</a:t>
            </a:r>
            <a:r>
              <a:rPr sz="3300" spc="-4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Overflow</a:t>
            </a:r>
            <a:endParaRPr sz="3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5104" y="2331466"/>
            <a:ext cx="2773680" cy="2970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We can carefully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6B9361"/>
                </a:solidFill>
                <a:latin typeface="Calibri"/>
                <a:cs typeface="Calibri"/>
              </a:rPr>
              <a:t>overflow the return </a:t>
            </a:r>
            <a:r>
              <a:rPr sz="2400" b="1" dirty="0">
                <a:solidFill>
                  <a:srgbClr val="6B936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6B9361"/>
                </a:solidFill>
                <a:latin typeface="Calibri"/>
                <a:cs typeface="Calibri"/>
              </a:rPr>
              <a:t>address </a:t>
            </a:r>
            <a:r>
              <a:rPr sz="2400" spc="-5" dirty="0">
                <a:latin typeface="Calibri"/>
                <a:cs typeface="Calibri"/>
              </a:rPr>
              <a:t>so </a:t>
            </a:r>
            <a:r>
              <a:rPr sz="2400" dirty="0">
                <a:latin typeface="Calibri"/>
                <a:cs typeface="Calibri"/>
              </a:rPr>
              <a:t>it contains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 value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an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address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where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put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6B9361"/>
                </a:solidFill>
                <a:latin typeface="Calibri"/>
                <a:cs typeface="Calibri"/>
              </a:rPr>
              <a:t>some </a:t>
            </a:r>
            <a:r>
              <a:rPr sz="2400" dirty="0">
                <a:solidFill>
                  <a:srgbClr val="6B9361"/>
                </a:solidFill>
                <a:latin typeface="Calibri"/>
                <a:cs typeface="Calibri"/>
              </a:rPr>
              <a:t>code we want </a:t>
            </a:r>
            <a:r>
              <a:rPr sz="2400" spc="5" dirty="0">
                <a:solidFill>
                  <a:srgbClr val="6B936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B9361"/>
                </a:solidFill>
                <a:latin typeface="Calibri"/>
                <a:cs typeface="Calibri"/>
              </a:rPr>
              <a:t>executed</a:t>
            </a:r>
            <a:r>
              <a:rPr sz="240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96234" y="556005"/>
            <a:ext cx="51930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Attacker</a:t>
            </a:r>
            <a:r>
              <a:rPr spc="10" dirty="0"/>
              <a:t> </a:t>
            </a:r>
            <a:r>
              <a:rPr spc="-10" dirty="0"/>
              <a:t>Code</a:t>
            </a:r>
            <a:r>
              <a:rPr spc="-15" dirty="0"/>
              <a:t> </a:t>
            </a:r>
            <a:r>
              <a:rPr spc="-5" dirty="0"/>
              <a:t>Execution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880072" y="1295400"/>
            <a:ext cx="7222490" cy="5126990"/>
            <a:chOff x="3880072" y="1295400"/>
            <a:chExt cx="7222490" cy="512699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80072" y="1295400"/>
              <a:ext cx="3688112" cy="51267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91984" y="1295400"/>
              <a:ext cx="3610355" cy="507187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21916" y="1362836"/>
            <a:ext cx="9815195" cy="48399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46760" marR="320548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Which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these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6B9361"/>
                </a:solidFill>
                <a:latin typeface="Calibri"/>
                <a:cs typeface="Calibri"/>
              </a:rPr>
              <a:t>vulnerabilities</a:t>
            </a:r>
            <a:r>
              <a:rPr sz="2800" b="1" spc="65" dirty="0">
                <a:solidFill>
                  <a:srgbClr val="6B9361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applies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to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code:</a:t>
            </a:r>
            <a:endParaRPr sz="2800">
              <a:latin typeface="Calibri"/>
              <a:cs typeface="Calibri"/>
            </a:endParaRPr>
          </a:p>
          <a:p>
            <a:pPr marL="12700" marR="429259">
              <a:lnSpc>
                <a:spcPct val="100000"/>
              </a:lnSpc>
              <a:spcBef>
                <a:spcPts val="945"/>
              </a:spcBef>
            </a:pPr>
            <a:r>
              <a:rPr sz="2800" spc="-10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target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password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was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too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short,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this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made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easy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to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overflow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buffer.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code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did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not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check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input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reject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password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strings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longer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than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12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bytes.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Calibri"/>
              <a:cs typeface="Calibri"/>
            </a:endParaRPr>
          </a:p>
          <a:p>
            <a:pPr marL="12700" marR="451484" algn="just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The </a:t>
            </a:r>
            <a:r>
              <a:rPr sz="2800" spc="-5" dirty="0">
                <a:latin typeface="Calibri"/>
                <a:cs typeface="Calibri"/>
              </a:rPr>
              <a:t>code </a:t>
            </a:r>
            <a:r>
              <a:rPr sz="2800" spc="-10" dirty="0">
                <a:latin typeface="Calibri"/>
                <a:cs typeface="Calibri"/>
              </a:rPr>
              <a:t>did not </a:t>
            </a:r>
            <a:r>
              <a:rPr sz="2800" spc="-5" dirty="0">
                <a:latin typeface="Calibri"/>
                <a:cs typeface="Calibri"/>
              </a:rPr>
              <a:t>add extra, </a:t>
            </a:r>
            <a:r>
              <a:rPr sz="2800" spc="-10" dirty="0">
                <a:latin typeface="Calibri"/>
                <a:cs typeface="Calibri"/>
              </a:rPr>
              <a:t>unused </a:t>
            </a:r>
            <a:r>
              <a:rPr sz="2800" spc="-5" dirty="0">
                <a:latin typeface="Calibri"/>
                <a:cs typeface="Calibri"/>
              </a:rPr>
              <a:t>variables. If </a:t>
            </a:r>
            <a:r>
              <a:rPr sz="2800" spc="-10" dirty="0">
                <a:latin typeface="Calibri"/>
                <a:cs typeface="Calibri"/>
              </a:rPr>
              <a:t>this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10" dirty="0">
                <a:latin typeface="Calibri"/>
                <a:cs typeface="Calibri"/>
              </a:rPr>
              <a:t>done </a:t>
            </a:r>
            <a:r>
              <a:rPr sz="2800" spc="-5" dirty="0">
                <a:latin typeface="Calibri"/>
                <a:cs typeface="Calibri"/>
              </a:rPr>
              <a:t>then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when the </a:t>
            </a:r>
            <a:r>
              <a:rPr sz="2800" spc="-10" dirty="0">
                <a:latin typeface="Calibri"/>
                <a:cs typeface="Calibri"/>
              </a:rPr>
              <a:t>user inputs </a:t>
            </a:r>
            <a:r>
              <a:rPr sz="2800" spc="-5" dirty="0">
                <a:latin typeface="Calibri"/>
                <a:cs typeface="Calibri"/>
              </a:rPr>
              <a:t>a long </a:t>
            </a:r>
            <a:r>
              <a:rPr sz="2800" spc="-10" dirty="0">
                <a:latin typeface="Calibri"/>
                <a:cs typeface="Calibri"/>
              </a:rPr>
              <a:t>password, </a:t>
            </a:r>
            <a:r>
              <a:rPr sz="2800" spc="-5" dirty="0">
                <a:latin typeface="Calibri"/>
                <a:cs typeface="Calibri"/>
              </a:rPr>
              <a:t>it won’t </a:t>
            </a:r>
            <a:r>
              <a:rPr sz="2800" spc="-10" dirty="0">
                <a:latin typeface="Calibri"/>
                <a:cs typeface="Calibri"/>
              </a:rPr>
              <a:t>overflow </a:t>
            </a:r>
            <a:r>
              <a:rPr sz="2800" spc="-5" dirty="0">
                <a:latin typeface="Calibri"/>
                <a:cs typeface="Calibri"/>
              </a:rPr>
              <a:t>into the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return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address.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45641" y="2446782"/>
            <a:ext cx="509270" cy="510540"/>
          </a:xfrm>
          <a:custGeom>
            <a:avLst/>
            <a:gdLst/>
            <a:ahLst/>
            <a:cxnLst/>
            <a:rect l="l" t="t" r="r" b="b"/>
            <a:pathLst>
              <a:path w="509269" h="510539">
                <a:moveTo>
                  <a:pt x="0" y="510539"/>
                </a:moveTo>
                <a:lnTo>
                  <a:pt x="509016" y="510539"/>
                </a:lnTo>
                <a:lnTo>
                  <a:pt x="509016" y="0"/>
                </a:lnTo>
                <a:lnTo>
                  <a:pt x="0" y="0"/>
                </a:lnTo>
                <a:lnTo>
                  <a:pt x="0" y="510539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5641" y="3726941"/>
            <a:ext cx="509270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0" y="509016"/>
                </a:moveTo>
                <a:lnTo>
                  <a:pt x="509016" y="509016"/>
                </a:lnTo>
                <a:lnTo>
                  <a:pt x="509016" y="0"/>
                </a:lnTo>
                <a:lnTo>
                  <a:pt x="0" y="0"/>
                </a:lnTo>
                <a:lnTo>
                  <a:pt x="0" y="509016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5350" y="5005578"/>
            <a:ext cx="510540" cy="510540"/>
          </a:xfrm>
          <a:custGeom>
            <a:avLst/>
            <a:gdLst/>
            <a:ahLst/>
            <a:cxnLst/>
            <a:rect l="l" t="t" r="r" b="b"/>
            <a:pathLst>
              <a:path w="510540" h="510539">
                <a:moveTo>
                  <a:pt x="0" y="510540"/>
                </a:moveTo>
                <a:lnTo>
                  <a:pt x="510540" y="510540"/>
                </a:lnTo>
                <a:lnTo>
                  <a:pt x="510540" y="0"/>
                </a:lnTo>
                <a:lnTo>
                  <a:pt x="0" y="0"/>
                </a:lnTo>
                <a:lnTo>
                  <a:pt x="0" y="510540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83027" y="609980"/>
            <a:ext cx="44716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Buffer</a:t>
            </a:r>
            <a:r>
              <a:rPr spc="-20" dirty="0"/>
              <a:t> </a:t>
            </a:r>
            <a:r>
              <a:rPr spc="-10" dirty="0"/>
              <a:t>Overflow</a:t>
            </a:r>
            <a:r>
              <a:rPr spc="-20" dirty="0"/>
              <a:t> </a:t>
            </a:r>
            <a:r>
              <a:rPr spc="-10" dirty="0"/>
              <a:t>Quiz</a:t>
            </a: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7991" y="385572"/>
            <a:ext cx="1464564" cy="161696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37252" y="556005"/>
            <a:ext cx="21132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ShellCode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1032" y="1286382"/>
            <a:ext cx="10301605" cy="4791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6B9361"/>
                </a:solidFill>
                <a:latin typeface="Calibri"/>
                <a:cs typeface="Calibri"/>
              </a:rPr>
              <a:t>Shell</a:t>
            </a:r>
            <a:r>
              <a:rPr sz="3200" b="1" dirty="0">
                <a:solidFill>
                  <a:srgbClr val="6B9361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6B9361"/>
                </a:solidFill>
                <a:latin typeface="Calibri"/>
                <a:cs typeface="Calibri"/>
              </a:rPr>
              <a:t>Code:</a:t>
            </a:r>
            <a:r>
              <a:rPr sz="3200" b="1" spc="15" dirty="0">
                <a:solidFill>
                  <a:srgbClr val="6B9361"/>
                </a:solidFill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creates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shell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which allows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it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execute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any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code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attacker </a:t>
            </a:r>
            <a:r>
              <a:rPr sz="3200" spc="-5" dirty="0">
                <a:latin typeface="Calibri"/>
                <a:cs typeface="Calibri"/>
              </a:rPr>
              <a:t>wants.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00">
              <a:latin typeface="Calibri"/>
              <a:cs typeface="Calibri"/>
            </a:endParaRPr>
          </a:p>
          <a:p>
            <a:pPr marL="38735" marR="4869180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Whose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6B9361"/>
                </a:solidFill>
                <a:latin typeface="Calibri"/>
                <a:cs typeface="Calibri"/>
              </a:rPr>
              <a:t>privileges</a:t>
            </a:r>
            <a:r>
              <a:rPr sz="3200" b="1" spc="-45" dirty="0">
                <a:solidFill>
                  <a:srgbClr val="6B9361"/>
                </a:solidFill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are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used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when </a:t>
            </a:r>
            <a:r>
              <a:rPr sz="3200" spc="-70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attacker </a:t>
            </a:r>
            <a:r>
              <a:rPr sz="3200" dirty="0">
                <a:latin typeface="Calibri"/>
                <a:cs typeface="Calibri"/>
              </a:rPr>
              <a:t>code </a:t>
            </a:r>
            <a:r>
              <a:rPr sz="3200" spc="-10" dirty="0">
                <a:latin typeface="Calibri"/>
                <a:cs typeface="Calibri"/>
              </a:rPr>
              <a:t>is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executed?</a:t>
            </a:r>
            <a:endParaRPr sz="3200">
              <a:latin typeface="Calibri"/>
              <a:cs typeface="Calibri"/>
            </a:endParaRPr>
          </a:p>
          <a:p>
            <a:pPr marL="970915" indent="-247015">
              <a:lnSpc>
                <a:spcPct val="100000"/>
              </a:lnSpc>
              <a:spcBef>
                <a:spcPts val="5"/>
              </a:spcBef>
              <a:buSzPct val="96875"/>
              <a:buChar char="●"/>
              <a:tabLst>
                <a:tab pos="971550" algn="l"/>
              </a:tabLst>
            </a:pPr>
            <a:r>
              <a:rPr sz="3200" spc="-5" dirty="0">
                <a:latin typeface="Calibri"/>
                <a:cs typeface="Calibri"/>
              </a:rPr>
              <a:t>The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host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program’s</a:t>
            </a:r>
            <a:endParaRPr sz="3200">
              <a:latin typeface="Calibri"/>
              <a:cs typeface="Calibri"/>
            </a:endParaRPr>
          </a:p>
          <a:p>
            <a:pPr marL="953135" marR="6416675" indent="-228600">
              <a:lnSpc>
                <a:spcPct val="100000"/>
              </a:lnSpc>
              <a:buSzPct val="96875"/>
              <a:buChar char="●"/>
              <a:tabLst>
                <a:tab pos="972185" algn="l"/>
              </a:tabLst>
            </a:pPr>
            <a:r>
              <a:rPr sz="3200" spc="-5" dirty="0">
                <a:latin typeface="Calibri"/>
                <a:cs typeface="Calibri"/>
              </a:rPr>
              <a:t>System service or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OS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root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privileges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150">
              <a:latin typeface="Calibri"/>
              <a:cs typeface="Calibri"/>
            </a:endParaRPr>
          </a:p>
          <a:p>
            <a:pPr marL="38735">
              <a:lnSpc>
                <a:spcPct val="100000"/>
              </a:lnSpc>
            </a:pPr>
            <a:r>
              <a:rPr sz="3200" b="1" dirty="0">
                <a:solidFill>
                  <a:srgbClr val="4E75A8"/>
                </a:solidFill>
                <a:latin typeface="Calibri"/>
                <a:cs typeface="Calibri"/>
              </a:rPr>
              <a:t>LEAST</a:t>
            </a:r>
            <a:r>
              <a:rPr sz="3200" b="1" spc="-20" dirty="0">
                <a:solidFill>
                  <a:srgbClr val="4E75A8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4E75A8"/>
                </a:solidFill>
                <a:latin typeface="Calibri"/>
                <a:cs typeface="Calibri"/>
              </a:rPr>
              <a:t>Privilege</a:t>
            </a:r>
            <a:r>
              <a:rPr sz="3200" b="1" spc="-35" dirty="0">
                <a:solidFill>
                  <a:srgbClr val="4E75A8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4E75A8"/>
                </a:solidFill>
                <a:latin typeface="Calibri"/>
                <a:cs typeface="Calibri"/>
              </a:rPr>
              <a:t>is</a:t>
            </a:r>
            <a:r>
              <a:rPr sz="3200" b="1" spc="-10" dirty="0">
                <a:solidFill>
                  <a:srgbClr val="4E75A8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4E75A8"/>
                </a:solidFill>
                <a:latin typeface="Calibri"/>
                <a:cs typeface="Calibri"/>
              </a:rPr>
              <a:t>IMPORTANT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72171" y="2557272"/>
            <a:ext cx="3247644" cy="30861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78073" y="632205"/>
            <a:ext cx="623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Variations</a:t>
            </a:r>
            <a:r>
              <a:rPr spc="45"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Buffer</a:t>
            </a:r>
            <a:r>
              <a:rPr dirty="0"/>
              <a:t> </a:t>
            </a:r>
            <a:r>
              <a:rPr spc="-10" dirty="0"/>
              <a:t>Overflow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6149" y="1452753"/>
            <a:ext cx="9756140" cy="3684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9235">
              <a:lnSpc>
                <a:spcPct val="100000"/>
              </a:lnSpc>
              <a:spcBef>
                <a:spcPts val="100"/>
              </a:spcBef>
              <a:buSzPct val="96666"/>
              <a:buFont typeface="Calibri"/>
              <a:buChar char="●"/>
              <a:tabLst>
                <a:tab pos="243840" algn="l"/>
              </a:tabLst>
            </a:pPr>
            <a:r>
              <a:rPr sz="3000" b="1" spc="-5" dirty="0">
                <a:solidFill>
                  <a:srgbClr val="6B9361"/>
                </a:solidFill>
                <a:latin typeface="Calibri"/>
                <a:cs typeface="Calibri"/>
              </a:rPr>
              <a:t>Return-to-libc</a:t>
            </a:r>
            <a:r>
              <a:rPr sz="3000" spc="-5" dirty="0">
                <a:latin typeface="Calibri"/>
                <a:cs typeface="Calibri"/>
              </a:rPr>
              <a:t>: </a:t>
            </a:r>
            <a:r>
              <a:rPr sz="3000" dirty="0">
                <a:latin typeface="Calibri"/>
                <a:cs typeface="Calibri"/>
              </a:rPr>
              <a:t>the </a:t>
            </a:r>
            <a:r>
              <a:rPr sz="3000" spc="-5" dirty="0">
                <a:latin typeface="Calibri"/>
                <a:cs typeface="Calibri"/>
              </a:rPr>
              <a:t>return address </a:t>
            </a:r>
            <a:r>
              <a:rPr sz="3000" dirty="0">
                <a:latin typeface="Calibri"/>
                <a:cs typeface="Calibri"/>
              </a:rPr>
              <a:t>is </a:t>
            </a:r>
            <a:r>
              <a:rPr sz="3000" spc="-5" dirty="0">
                <a:latin typeface="Calibri"/>
                <a:cs typeface="Calibri"/>
              </a:rPr>
              <a:t>overwritten </a:t>
            </a:r>
            <a:r>
              <a:rPr sz="3000" dirty="0">
                <a:latin typeface="Calibri"/>
                <a:cs typeface="Calibri"/>
              </a:rPr>
              <a:t>to </a:t>
            </a:r>
            <a:r>
              <a:rPr sz="3000" spc="-10" dirty="0">
                <a:latin typeface="Calibri"/>
                <a:cs typeface="Calibri"/>
              </a:rPr>
              <a:t>point </a:t>
            </a:r>
            <a:r>
              <a:rPr sz="3000" dirty="0">
                <a:latin typeface="Calibri"/>
                <a:cs typeface="Calibri"/>
              </a:rPr>
              <a:t>to a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standard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library</a:t>
            </a:r>
            <a:r>
              <a:rPr sz="3000" spc="2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function.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6B9361"/>
              </a:buClr>
              <a:buFont typeface="Calibri"/>
              <a:buChar char="●"/>
            </a:pPr>
            <a:endParaRPr sz="2950">
              <a:latin typeface="Calibri"/>
              <a:cs typeface="Calibri"/>
            </a:endParaRPr>
          </a:p>
          <a:p>
            <a:pPr marL="241300" marR="29845" indent="-229235">
              <a:lnSpc>
                <a:spcPct val="100000"/>
              </a:lnSpc>
              <a:buSzPct val="96666"/>
              <a:buFont typeface="Calibri"/>
              <a:buChar char="●"/>
              <a:tabLst>
                <a:tab pos="243840" algn="l"/>
              </a:tabLst>
            </a:pPr>
            <a:r>
              <a:rPr sz="3000" b="1" dirty="0">
                <a:solidFill>
                  <a:srgbClr val="6B9361"/>
                </a:solidFill>
                <a:latin typeface="Calibri"/>
                <a:cs typeface="Calibri"/>
              </a:rPr>
              <a:t>Heap </a:t>
            </a:r>
            <a:r>
              <a:rPr sz="3000" b="1" spc="-5" dirty="0">
                <a:solidFill>
                  <a:srgbClr val="6B9361"/>
                </a:solidFill>
                <a:latin typeface="Calibri"/>
                <a:cs typeface="Calibri"/>
              </a:rPr>
              <a:t>Overflows</a:t>
            </a:r>
            <a:r>
              <a:rPr sz="3000" spc="-5" dirty="0">
                <a:latin typeface="Calibri"/>
                <a:cs typeface="Calibri"/>
              </a:rPr>
              <a:t>: data stored </a:t>
            </a:r>
            <a:r>
              <a:rPr sz="3000" dirty="0">
                <a:latin typeface="Calibri"/>
                <a:cs typeface="Calibri"/>
              </a:rPr>
              <a:t>in the </a:t>
            </a:r>
            <a:r>
              <a:rPr sz="3000" spc="-10" dirty="0">
                <a:latin typeface="Calibri"/>
                <a:cs typeface="Calibri"/>
              </a:rPr>
              <a:t>heap is </a:t>
            </a:r>
            <a:r>
              <a:rPr sz="3000" spc="-5" dirty="0">
                <a:latin typeface="Calibri"/>
                <a:cs typeface="Calibri"/>
              </a:rPr>
              <a:t>overwritten. Data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can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be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tables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of </a:t>
            </a:r>
            <a:r>
              <a:rPr sz="3000" spc="-10" dirty="0">
                <a:latin typeface="Calibri"/>
                <a:cs typeface="Calibri"/>
              </a:rPr>
              <a:t>function</a:t>
            </a:r>
            <a:r>
              <a:rPr sz="3000" spc="-5" dirty="0">
                <a:latin typeface="Calibri"/>
                <a:cs typeface="Calibri"/>
              </a:rPr>
              <a:t> pointers.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6B9361"/>
              </a:buClr>
              <a:buFont typeface="Calibri"/>
              <a:buChar char="●"/>
            </a:pPr>
            <a:endParaRPr sz="2950">
              <a:latin typeface="Calibri"/>
              <a:cs typeface="Calibri"/>
            </a:endParaRPr>
          </a:p>
          <a:p>
            <a:pPr marL="241300" marR="361950" indent="-229235">
              <a:lnSpc>
                <a:spcPct val="100000"/>
              </a:lnSpc>
              <a:buSzPct val="96666"/>
              <a:buFont typeface="Calibri"/>
              <a:buChar char="●"/>
              <a:tabLst>
                <a:tab pos="243840" algn="l"/>
              </a:tabLst>
            </a:pPr>
            <a:r>
              <a:rPr sz="3000" b="1" spc="-5" dirty="0">
                <a:solidFill>
                  <a:srgbClr val="6B9361"/>
                </a:solidFill>
                <a:latin typeface="Calibri"/>
                <a:cs typeface="Calibri"/>
              </a:rPr>
              <a:t>OpenSSL </a:t>
            </a:r>
            <a:r>
              <a:rPr sz="3000" b="1" dirty="0">
                <a:solidFill>
                  <a:srgbClr val="6B9361"/>
                </a:solidFill>
                <a:latin typeface="Calibri"/>
                <a:cs typeface="Calibri"/>
              </a:rPr>
              <a:t>Heartbleed </a:t>
            </a:r>
            <a:r>
              <a:rPr sz="3000" b="1" spc="-5" dirty="0">
                <a:solidFill>
                  <a:srgbClr val="6B9361"/>
                </a:solidFill>
                <a:latin typeface="Calibri"/>
                <a:cs typeface="Calibri"/>
              </a:rPr>
              <a:t>Vulnerability</a:t>
            </a:r>
            <a:r>
              <a:rPr sz="3000" spc="-5" dirty="0">
                <a:latin typeface="Calibri"/>
                <a:cs typeface="Calibri"/>
              </a:rPr>
              <a:t>: read </a:t>
            </a:r>
            <a:r>
              <a:rPr sz="3000" dirty="0">
                <a:latin typeface="Calibri"/>
                <a:cs typeface="Calibri"/>
              </a:rPr>
              <a:t>much more </a:t>
            </a:r>
            <a:r>
              <a:rPr sz="3000" spc="-5" dirty="0">
                <a:latin typeface="Calibri"/>
                <a:cs typeface="Calibri"/>
              </a:rPr>
              <a:t>of the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buffer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than</a:t>
            </a:r>
            <a:r>
              <a:rPr sz="3000" spc="-5" dirty="0">
                <a:latin typeface="Calibri"/>
                <a:cs typeface="Calibri"/>
              </a:rPr>
              <a:t> just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data,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which</a:t>
            </a:r>
            <a:r>
              <a:rPr sz="3000" dirty="0">
                <a:latin typeface="Calibri"/>
                <a:cs typeface="Calibri"/>
              </a:rPr>
              <a:t> may</a:t>
            </a:r>
            <a:r>
              <a:rPr sz="3000" spc="-5" dirty="0">
                <a:latin typeface="Calibri"/>
                <a:cs typeface="Calibri"/>
              </a:rPr>
              <a:t> include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sensitive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data.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8049" y="578307"/>
            <a:ext cx="7479030" cy="280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96004" indent="-277495">
              <a:lnSpc>
                <a:spcPct val="100000"/>
              </a:lnSpc>
              <a:spcBef>
                <a:spcPts val="100"/>
              </a:spcBef>
              <a:buClr>
                <a:srgbClr val="9B37AA"/>
              </a:buClr>
              <a:buSzPct val="97222"/>
              <a:buFont typeface="Calibri"/>
              <a:buChar char="●"/>
              <a:tabLst>
                <a:tab pos="3596640" algn="l"/>
              </a:tabLst>
            </a:pPr>
            <a:r>
              <a:rPr sz="3600" b="1" dirty="0">
                <a:solidFill>
                  <a:srgbClr val="9B37AA"/>
                </a:solidFill>
                <a:latin typeface="Calibri"/>
                <a:cs typeface="Calibri"/>
              </a:rPr>
              <a:t>Heap</a:t>
            </a:r>
            <a:r>
              <a:rPr sz="3600" b="1" spc="-90" dirty="0">
                <a:solidFill>
                  <a:srgbClr val="9B37AA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9B37AA"/>
                </a:solidFill>
                <a:latin typeface="Calibri"/>
                <a:cs typeface="Calibri"/>
              </a:rPr>
              <a:t>Overflow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050">
              <a:latin typeface="Calibri"/>
              <a:cs typeface="Calibri"/>
            </a:endParaRPr>
          </a:p>
          <a:p>
            <a:pPr marL="266700" indent="-254635">
              <a:lnSpc>
                <a:spcPct val="100000"/>
              </a:lnSpc>
              <a:spcBef>
                <a:spcPts val="5"/>
              </a:spcBef>
              <a:buChar char="●"/>
              <a:tabLst>
                <a:tab pos="267335" algn="l"/>
              </a:tabLst>
            </a:pPr>
            <a:r>
              <a:rPr sz="2800" spc="-5" dirty="0">
                <a:latin typeface="Calibri"/>
                <a:cs typeface="Calibri"/>
              </a:rPr>
              <a:t>Buffer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overflows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that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occur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heap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data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area.</a:t>
            </a:r>
            <a:endParaRPr sz="2800">
              <a:latin typeface="Calibri"/>
              <a:cs typeface="Calibri"/>
            </a:endParaRPr>
          </a:p>
          <a:p>
            <a:pPr marL="774700" lvl="1" indent="-191135">
              <a:lnSpc>
                <a:spcPct val="100000"/>
              </a:lnSpc>
              <a:spcBef>
                <a:spcPts val="2235"/>
              </a:spcBef>
              <a:buSzPct val="95833"/>
              <a:buChar char="●"/>
              <a:tabLst>
                <a:tab pos="775335" algn="l"/>
              </a:tabLst>
            </a:pPr>
            <a:r>
              <a:rPr sz="2400" spc="-5" dirty="0">
                <a:latin typeface="Calibri"/>
                <a:cs typeface="Calibri"/>
              </a:rPr>
              <a:t>Typical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heap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manipulation</a:t>
            </a:r>
            <a:r>
              <a:rPr sz="2400" spc="-5" dirty="0">
                <a:latin typeface="Calibri"/>
                <a:cs typeface="Calibri"/>
              </a:rPr>
              <a:t> functions: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malloc()/free()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400">
              <a:latin typeface="Calibri"/>
              <a:cs typeface="Calibri"/>
            </a:endParaRPr>
          </a:p>
          <a:p>
            <a:pPr marL="499109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Higher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Address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578849" y="4986528"/>
            <a:ext cx="3880485" cy="1130935"/>
            <a:chOff x="1578849" y="4986528"/>
            <a:chExt cx="3880485" cy="11309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78849" y="4992551"/>
              <a:ext cx="3880132" cy="112486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622298" y="5013198"/>
              <a:ext cx="3797935" cy="1042669"/>
            </a:xfrm>
            <a:custGeom>
              <a:avLst/>
              <a:gdLst/>
              <a:ahLst/>
              <a:cxnLst/>
              <a:rect l="l" t="t" r="r" b="b"/>
              <a:pathLst>
                <a:path w="3797935" h="1042670">
                  <a:moveTo>
                    <a:pt x="0" y="1042415"/>
                  </a:moveTo>
                  <a:lnTo>
                    <a:pt x="3797808" y="1042415"/>
                  </a:lnTo>
                  <a:lnTo>
                    <a:pt x="3797808" y="0"/>
                  </a:lnTo>
                  <a:lnTo>
                    <a:pt x="0" y="0"/>
                  </a:lnTo>
                  <a:lnTo>
                    <a:pt x="0" y="104241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22676" y="4986528"/>
              <a:ext cx="612686" cy="54406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177540" y="5012436"/>
              <a:ext cx="508000" cy="452755"/>
            </a:xfrm>
            <a:custGeom>
              <a:avLst/>
              <a:gdLst/>
              <a:ahLst/>
              <a:cxnLst/>
              <a:rect l="l" t="t" r="r" b="b"/>
              <a:pathLst>
                <a:path w="508000" h="452754">
                  <a:moveTo>
                    <a:pt x="0" y="226313"/>
                  </a:moveTo>
                  <a:lnTo>
                    <a:pt x="253746" y="0"/>
                  </a:lnTo>
                  <a:lnTo>
                    <a:pt x="507492" y="226313"/>
                  </a:lnTo>
                  <a:lnTo>
                    <a:pt x="380619" y="226313"/>
                  </a:lnTo>
                  <a:lnTo>
                    <a:pt x="380619" y="452627"/>
                  </a:lnTo>
                  <a:lnTo>
                    <a:pt x="126873" y="452627"/>
                  </a:lnTo>
                  <a:lnTo>
                    <a:pt x="126873" y="226313"/>
                  </a:lnTo>
                  <a:lnTo>
                    <a:pt x="0" y="22631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505458" y="5256259"/>
            <a:ext cx="2219325" cy="1155065"/>
          </a:xfrm>
          <a:prstGeom prst="rect">
            <a:avLst/>
          </a:prstGeom>
        </p:spPr>
        <p:txBody>
          <a:bodyPr vert="horz" wrap="square" lIns="0" tIns="243840" rIns="0" bIns="0" rtlCol="0">
            <a:spAutoFit/>
          </a:bodyPr>
          <a:lstStyle/>
          <a:p>
            <a:pPr marL="1458595">
              <a:lnSpc>
                <a:spcPct val="100000"/>
              </a:lnSpc>
              <a:spcBef>
                <a:spcPts val="1920"/>
              </a:spcBef>
            </a:pPr>
            <a:r>
              <a:rPr sz="2800" spc="-5" dirty="0">
                <a:latin typeface="Times New Roman"/>
                <a:cs typeface="Times New Roman"/>
              </a:rPr>
              <a:t>He</a:t>
            </a:r>
            <a:r>
              <a:rPr sz="2800" spc="-20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p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10"/>
              </a:spcBef>
            </a:pPr>
            <a:r>
              <a:rPr sz="2000" dirty="0">
                <a:latin typeface="Times New Roman"/>
                <a:cs typeface="Times New Roman"/>
              </a:rPr>
              <a:t>Lower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Address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578849" y="3477682"/>
            <a:ext cx="3880485" cy="1125220"/>
            <a:chOff x="1578849" y="3477682"/>
            <a:chExt cx="3880485" cy="112522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78849" y="3477682"/>
              <a:ext cx="3880132" cy="112486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622298" y="3498341"/>
              <a:ext cx="3797935" cy="1042669"/>
            </a:xfrm>
            <a:custGeom>
              <a:avLst/>
              <a:gdLst/>
              <a:ahLst/>
              <a:cxnLst/>
              <a:rect l="l" t="t" r="r" b="b"/>
              <a:pathLst>
                <a:path w="3797935" h="1042670">
                  <a:moveTo>
                    <a:pt x="0" y="1042416"/>
                  </a:moveTo>
                  <a:lnTo>
                    <a:pt x="3797808" y="1042416"/>
                  </a:lnTo>
                  <a:lnTo>
                    <a:pt x="3797808" y="0"/>
                  </a:lnTo>
                  <a:lnTo>
                    <a:pt x="0" y="0"/>
                  </a:lnTo>
                  <a:lnTo>
                    <a:pt x="0" y="1042416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22676" y="4029481"/>
              <a:ext cx="614197" cy="54709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177540" y="4053839"/>
              <a:ext cx="509270" cy="455930"/>
            </a:xfrm>
            <a:custGeom>
              <a:avLst/>
              <a:gdLst/>
              <a:ahLst/>
              <a:cxnLst/>
              <a:rect l="l" t="t" r="r" b="b"/>
              <a:pathLst>
                <a:path w="509270" h="455929">
                  <a:moveTo>
                    <a:pt x="509015" y="227837"/>
                  </a:moveTo>
                  <a:lnTo>
                    <a:pt x="254508" y="455676"/>
                  </a:lnTo>
                  <a:lnTo>
                    <a:pt x="0" y="227837"/>
                  </a:lnTo>
                  <a:lnTo>
                    <a:pt x="127254" y="227837"/>
                  </a:lnTo>
                  <a:lnTo>
                    <a:pt x="127254" y="0"/>
                  </a:lnTo>
                  <a:lnTo>
                    <a:pt x="381762" y="0"/>
                  </a:lnTo>
                  <a:lnTo>
                    <a:pt x="381762" y="227837"/>
                  </a:lnTo>
                  <a:lnTo>
                    <a:pt x="509015" y="22783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907029" y="3503167"/>
            <a:ext cx="8147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Stack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335779" y="3598164"/>
            <a:ext cx="7595870" cy="2108200"/>
            <a:chOff x="4335779" y="3598164"/>
            <a:chExt cx="7595870" cy="2108200"/>
          </a:xfrm>
        </p:grpSpPr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35779" y="5268468"/>
              <a:ext cx="696493" cy="43734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383023" y="5292852"/>
              <a:ext cx="607060" cy="347980"/>
            </a:xfrm>
            <a:custGeom>
              <a:avLst/>
              <a:gdLst/>
              <a:ahLst/>
              <a:cxnLst/>
              <a:rect l="l" t="t" r="r" b="b"/>
              <a:pathLst>
                <a:path w="607060" h="347979">
                  <a:moveTo>
                    <a:pt x="415289" y="0"/>
                  </a:moveTo>
                  <a:lnTo>
                    <a:pt x="321817" y="69850"/>
                  </a:lnTo>
                  <a:lnTo>
                    <a:pt x="273050" y="30353"/>
                  </a:lnTo>
                  <a:lnTo>
                    <a:pt x="240029" y="102616"/>
                  </a:lnTo>
                  <a:lnTo>
                    <a:pt x="126364" y="58293"/>
                  </a:lnTo>
                  <a:lnTo>
                    <a:pt x="150875" y="125730"/>
                  </a:lnTo>
                  <a:lnTo>
                    <a:pt x="32892" y="133096"/>
                  </a:lnTo>
                  <a:lnTo>
                    <a:pt x="110489" y="186436"/>
                  </a:lnTo>
                  <a:lnTo>
                    <a:pt x="0" y="207137"/>
                  </a:lnTo>
                  <a:lnTo>
                    <a:pt x="93472" y="247269"/>
                  </a:lnTo>
                  <a:lnTo>
                    <a:pt x="36067" y="286766"/>
                  </a:lnTo>
                  <a:lnTo>
                    <a:pt x="134874" y="293370"/>
                  </a:lnTo>
                  <a:lnTo>
                    <a:pt x="138049" y="347472"/>
                  </a:lnTo>
                  <a:lnTo>
                    <a:pt x="211327" y="291592"/>
                  </a:lnTo>
                  <a:lnTo>
                    <a:pt x="244348" y="317106"/>
                  </a:lnTo>
                  <a:lnTo>
                    <a:pt x="277240" y="279400"/>
                  </a:lnTo>
                  <a:lnTo>
                    <a:pt x="326136" y="303098"/>
                  </a:lnTo>
                  <a:lnTo>
                    <a:pt x="342011" y="256286"/>
                  </a:lnTo>
                  <a:lnTo>
                    <a:pt x="419608" y="279400"/>
                  </a:lnTo>
                  <a:lnTo>
                    <a:pt x="411099" y="230886"/>
                  </a:lnTo>
                  <a:lnTo>
                    <a:pt x="530098" y="251460"/>
                  </a:lnTo>
                  <a:lnTo>
                    <a:pt x="459993" y="197993"/>
                  </a:lnTo>
                  <a:lnTo>
                    <a:pt x="513079" y="181610"/>
                  </a:lnTo>
                  <a:lnTo>
                    <a:pt x="477012" y="151257"/>
                  </a:lnTo>
                  <a:lnTo>
                    <a:pt x="606551" y="106934"/>
                  </a:lnTo>
                  <a:lnTo>
                    <a:pt x="459993" y="105029"/>
                  </a:lnTo>
                  <a:lnTo>
                    <a:pt x="505713" y="51054"/>
                  </a:lnTo>
                  <a:lnTo>
                    <a:pt x="407924" y="92964"/>
                  </a:lnTo>
                  <a:lnTo>
                    <a:pt x="41528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383023" y="5292852"/>
              <a:ext cx="607060" cy="347980"/>
            </a:xfrm>
            <a:custGeom>
              <a:avLst/>
              <a:gdLst/>
              <a:ahLst/>
              <a:cxnLst/>
              <a:rect l="l" t="t" r="r" b="b"/>
              <a:pathLst>
                <a:path w="607060" h="347979">
                  <a:moveTo>
                    <a:pt x="321817" y="69850"/>
                  </a:moveTo>
                  <a:lnTo>
                    <a:pt x="415289" y="0"/>
                  </a:lnTo>
                  <a:lnTo>
                    <a:pt x="407924" y="92964"/>
                  </a:lnTo>
                  <a:lnTo>
                    <a:pt x="505713" y="51054"/>
                  </a:lnTo>
                  <a:lnTo>
                    <a:pt x="459993" y="105029"/>
                  </a:lnTo>
                  <a:lnTo>
                    <a:pt x="606551" y="106934"/>
                  </a:lnTo>
                  <a:lnTo>
                    <a:pt x="477012" y="151257"/>
                  </a:lnTo>
                  <a:lnTo>
                    <a:pt x="513079" y="181610"/>
                  </a:lnTo>
                  <a:lnTo>
                    <a:pt x="459993" y="197993"/>
                  </a:lnTo>
                  <a:lnTo>
                    <a:pt x="530098" y="251460"/>
                  </a:lnTo>
                  <a:lnTo>
                    <a:pt x="411099" y="230886"/>
                  </a:lnTo>
                  <a:lnTo>
                    <a:pt x="419608" y="279400"/>
                  </a:lnTo>
                  <a:lnTo>
                    <a:pt x="342011" y="256286"/>
                  </a:lnTo>
                  <a:lnTo>
                    <a:pt x="326136" y="303098"/>
                  </a:lnTo>
                  <a:lnTo>
                    <a:pt x="277240" y="279400"/>
                  </a:lnTo>
                  <a:lnTo>
                    <a:pt x="244348" y="317106"/>
                  </a:lnTo>
                  <a:lnTo>
                    <a:pt x="211327" y="291592"/>
                  </a:lnTo>
                  <a:lnTo>
                    <a:pt x="138049" y="347472"/>
                  </a:lnTo>
                  <a:lnTo>
                    <a:pt x="134874" y="293370"/>
                  </a:lnTo>
                  <a:lnTo>
                    <a:pt x="36067" y="286766"/>
                  </a:lnTo>
                  <a:lnTo>
                    <a:pt x="93472" y="247269"/>
                  </a:lnTo>
                  <a:lnTo>
                    <a:pt x="0" y="207137"/>
                  </a:lnTo>
                  <a:lnTo>
                    <a:pt x="110489" y="186436"/>
                  </a:lnTo>
                  <a:lnTo>
                    <a:pt x="32892" y="133096"/>
                  </a:lnTo>
                  <a:lnTo>
                    <a:pt x="150875" y="125730"/>
                  </a:lnTo>
                  <a:lnTo>
                    <a:pt x="126364" y="58293"/>
                  </a:lnTo>
                  <a:lnTo>
                    <a:pt x="240029" y="102616"/>
                  </a:lnTo>
                  <a:lnTo>
                    <a:pt x="273050" y="30353"/>
                  </a:lnTo>
                  <a:lnTo>
                    <a:pt x="321817" y="69850"/>
                  </a:lnTo>
                  <a:close/>
                </a:path>
              </a:pathLst>
            </a:custGeom>
            <a:ln w="9525">
              <a:solidFill>
                <a:srgbClr val="00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39639" y="3598164"/>
              <a:ext cx="7191756" cy="193700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27519" y="4015727"/>
              <a:ext cx="3499104" cy="835164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786121" y="3906012"/>
              <a:ext cx="1715770" cy="1564640"/>
            </a:xfrm>
            <a:custGeom>
              <a:avLst/>
              <a:gdLst/>
              <a:ahLst/>
              <a:cxnLst/>
              <a:rect l="l" t="t" r="r" b="b"/>
              <a:pathLst>
                <a:path w="1715770" h="1564639">
                  <a:moveTo>
                    <a:pt x="1715389" y="0"/>
                  </a:moveTo>
                  <a:lnTo>
                    <a:pt x="1300988" y="0"/>
                  </a:lnTo>
                  <a:lnTo>
                    <a:pt x="0" y="1564513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915911" y="3622547"/>
            <a:ext cx="4973320" cy="151193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91440" marR="1729739">
              <a:lnSpc>
                <a:spcPct val="100000"/>
              </a:lnSpc>
              <a:spcBef>
                <a:spcPts val="1280"/>
              </a:spcBef>
            </a:pPr>
            <a:r>
              <a:rPr sz="1800" spc="-5" dirty="0">
                <a:latin typeface="Courier New"/>
                <a:cs typeface="Courier New"/>
              </a:rPr>
              <a:t>char*</a:t>
            </a:r>
            <a:r>
              <a:rPr sz="1800" spc="-6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p</a:t>
            </a:r>
            <a:r>
              <a:rPr sz="1800" spc="-2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=</a:t>
            </a:r>
            <a:r>
              <a:rPr sz="1800" spc="-30" dirty="0">
                <a:latin typeface="Courier New"/>
                <a:cs typeface="Courier New"/>
              </a:rPr>
              <a:t> </a:t>
            </a:r>
            <a:r>
              <a:rPr sz="1800" spc="-5" dirty="0">
                <a:latin typeface="Courier New"/>
                <a:cs typeface="Courier New"/>
              </a:rPr>
              <a:t>malloc</a:t>
            </a:r>
            <a:r>
              <a:rPr sz="1800" spc="-60" dirty="0">
                <a:latin typeface="Courier New"/>
                <a:cs typeface="Courier New"/>
              </a:rPr>
              <a:t> </a:t>
            </a:r>
            <a:r>
              <a:rPr sz="1800" spc="-5" dirty="0">
                <a:latin typeface="Courier New"/>
                <a:cs typeface="Courier New"/>
              </a:rPr>
              <a:t>(256); </a:t>
            </a:r>
            <a:r>
              <a:rPr sz="1800" spc="-1065" dirty="0">
                <a:latin typeface="Courier New"/>
                <a:cs typeface="Courier New"/>
              </a:rPr>
              <a:t> </a:t>
            </a:r>
            <a:r>
              <a:rPr sz="1800" spc="-5" dirty="0">
                <a:latin typeface="Courier New"/>
                <a:cs typeface="Courier New"/>
              </a:rPr>
              <a:t>memset</a:t>
            </a:r>
            <a:r>
              <a:rPr sz="1800" spc="-55" dirty="0">
                <a:latin typeface="Courier New"/>
                <a:cs typeface="Courier New"/>
              </a:rPr>
              <a:t> </a:t>
            </a:r>
            <a:r>
              <a:rPr sz="1800" spc="-5" dirty="0">
                <a:latin typeface="Courier New"/>
                <a:cs typeface="Courier New"/>
              </a:rPr>
              <a:t>(p,</a:t>
            </a:r>
            <a:r>
              <a:rPr sz="1800" spc="-45" dirty="0">
                <a:latin typeface="Courier New"/>
                <a:cs typeface="Courier New"/>
              </a:rPr>
              <a:t> </a:t>
            </a:r>
            <a:r>
              <a:rPr sz="1800" spc="-5" dirty="0">
                <a:latin typeface="Courier New"/>
                <a:cs typeface="Courier New"/>
              </a:rPr>
              <a:t>‘A’,</a:t>
            </a:r>
            <a:r>
              <a:rPr sz="1800" spc="-45" dirty="0">
                <a:latin typeface="Courier New"/>
                <a:cs typeface="Courier New"/>
              </a:rPr>
              <a:t> </a:t>
            </a:r>
            <a:r>
              <a:rPr sz="1800" spc="-5" dirty="0">
                <a:latin typeface="Courier New"/>
                <a:cs typeface="Courier New"/>
              </a:rPr>
              <a:t>1024);</a:t>
            </a:r>
            <a:endParaRPr sz="18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07210" y="578307"/>
            <a:ext cx="7646670" cy="1884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71980" indent="-277495">
              <a:lnSpc>
                <a:spcPct val="100000"/>
              </a:lnSpc>
              <a:spcBef>
                <a:spcPts val="100"/>
              </a:spcBef>
              <a:buClr>
                <a:srgbClr val="9B37AA"/>
              </a:buClr>
              <a:buSzPct val="97222"/>
              <a:buFont typeface="Calibri"/>
              <a:buChar char="●"/>
              <a:tabLst>
                <a:tab pos="1872614" algn="l"/>
              </a:tabLst>
            </a:pPr>
            <a:r>
              <a:rPr sz="3600" b="1" dirty="0">
                <a:solidFill>
                  <a:srgbClr val="9B37AA"/>
                </a:solidFill>
                <a:latin typeface="Calibri"/>
                <a:cs typeface="Calibri"/>
              </a:rPr>
              <a:t>Heap</a:t>
            </a:r>
            <a:r>
              <a:rPr sz="3600" b="1" spc="-20" dirty="0">
                <a:solidFill>
                  <a:srgbClr val="9B37AA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9B37AA"/>
                </a:solidFill>
                <a:latin typeface="Calibri"/>
                <a:cs typeface="Calibri"/>
              </a:rPr>
              <a:t>Overflow</a:t>
            </a:r>
            <a:r>
              <a:rPr sz="3600" b="1" spc="-25" dirty="0">
                <a:solidFill>
                  <a:srgbClr val="9B37AA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9B37AA"/>
                </a:solidFill>
                <a:latin typeface="Calibri"/>
                <a:cs typeface="Calibri"/>
              </a:rPr>
              <a:t>–</a:t>
            </a:r>
            <a:r>
              <a:rPr sz="3600" b="1" spc="-40" dirty="0">
                <a:solidFill>
                  <a:srgbClr val="9B37AA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9B37AA"/>
                </a:solidFill>
                <a:latin typeface="Calibri"/>
                <a:cs typeface="Calibri"/>
              </a:rPr>
              <a:t>Example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600">
              <a:latin typeface="Calibri"/>
              <a:cs typeface="Calibri"/>
            </a:endParaRPr>
          </a:p>
          <a:p>
            <a:pPr marL="266700" indent="-254635">
              <a:lnSpc>
                <a:spcPct val="100000"/>
              </a:lnSpc>
              <a:spcBef>
                <a:spcPts val="2675"/>
              </a:spcBef>
              <a:buChar char="●"/>
              <a:tabLst>
                <a:tab pos="267335" algn="l"/>
              </a:tabLst>
            </a:pPr>
            <a:r>
              <a:rPr sz="2700" spc="-5" dirty="0">
                <a:latin typeface="Calibri"/>
                <a:cs typeface="Calibri"/>
              </a:rPr>
              <a:t>Overwrite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the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function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pointer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in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the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adjacent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buffer</a:t>
            </a:r>
            <a:endParaRPr sz="27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807207" y="3371075"/>
            <a:ext cx="3898900" cy="2173605"/>
            <a:chOff x="2807207" y="3371075"/>
            <a:chExt cx="3898900" cy="21736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16337" y="4419514"/>
              <a:ext cx="3880132" cy="112486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859785" y="4440173"/>
              <a:ext cx="3797935" cy="1042669"/>
            </a:xfrm>
            <a:custGeom>
              <a:avLst/>
              <a:gdLst/>
              <a:ahLst/>
              <a:cxnLst/>
              <a:rect l="l" t="t" r="r" b="b"/>
              <a:pathLst>
                <a:path w="3797934" h="1042670">
                  <a:moveTo>
                    <a:pt x="0" y="1042416"/>
                  </a:moveTo>
                  <a:lnTo>
                    <a:pt x="3797808" y="1042416"/>
                  </a:lnTo>
                  <a:lnTo>
                    <a:pt x="3797808" y="0"/>
                  </a:lnTo>
                  <a:lnTo>
                    <a:pt x="0" y="0"/>
                  </a:lnTo>
                  <a:lnTo>
                    <a:pt x="0" y="1042416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07207" y="3371075"/>
              <a:ext cx="3898392" cy="114453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859785" y="3400805"/>
              <a:ext cx="3797935" cy="1043940"/>
            </a:xfrm>
            <a:custGeom>
              <a:avLst/>
              <a:gdLst/>
              <a:ahLst/>
              <a:cxnLst/>
              <a:rect l="l" t="t" r="r" b="b"/>
              <a:pathLst>
                <a:path w="3797934" h="1043939">
                  <a:moveTo>
                    <a:pt x="0" y="1043940"/>
                  </a:moveTo>
                  <a:lnTo>
                    <a:pt x="3797808" y="1043940"/>
                  </a:lnTo>
                  <a:lnTo>
                    <a:pt x="3797808" y="0"/>
                  </a:lnTo>
                  <a:lnTo>
                    <a:pt x="0" y="0"/>
                  </a:lnTo>
                  <a:lnTo>
                    <a:pt x="0" y="104394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97223" y="3788689"/>
              <a:ext cx="754379" cy="49222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744467" y="3813047"/>
              <a:ext cx="664845" cy="402590"/>
            </a:xfrm>
            <a:custGeom>
              <a:avLst/>
              <a:gdLst/>
              <a:ahLst/>
              <a:cxnLst/>
              <a:rect l="l" t="t" r="r" b="b"/>
              <a:pathLst>
                <a:path w="664845" h="402589">
                  <a:moveTo>
                    <a:pt x="332232" y="0"/>
                  </a:moveTo>
                  <a:lnTo>
                    <a:pt x="272505" y="3240"/>
                  </a:lnTo>
                  <a:lnTo>
                    <a:pt x="216294" y="12582"/>
                  </a:lnTo>
                  <a:lnTo>
                    <a:pt x="164535" y="27460"/>
                  </a:lnTo>
                  <a:lnTo>
                    <a:pt x="118167" y="47304"/>
                  </a:lnTo>
                  <a:lnTo>
                    <a:pt x="78127" y="71548"/>
                  </a:lnTo>
                  <a:lnTo>
                    <a:pt x="45353" y="99624"/>
                  </a:lnTo>
                  <a:lnTo>
                    <a:pt x="20782" y="130964"/>
                  </a:lnTo>
                  <a:lnTo>
                    <a:pt x="0" y="201168"/>
                  </a:lnTo>
                  <a:lnTo>
                    <a:pt x="5351" y="237334"/>
                  </a:lnTo>
                  <a:lnTo>
                    <a:pt x="45353" y="302711"/>
                  </a:lnTo>
                  <a:lnTo>
                    <a:pt x="78127" y="330787"/>
                  </a:lnTo>
                  <a:lnTo>
                    <a:pt x="118167" y="355031"/>
                  </a:lnTo>
                  <a:lnTo>
                    <a:pt x="164535" y="374875"/>
                  </a:lnTo>
                  <a:lnTo>
                    <a:pt x="216294" y="389753"/>
                  </a:lnTo>
                  <a:lnTo>
                    <a:pt x="272505" y="399095"/>
                  </a:lnTo>
                  <a:lnTo>
                    <a:pt x="332232" y="402335"/>
                  </a:lnTo>
                  <a:lnTo>
                    <a:pt x="391958" y="399095"/>
                  </a:lnTo>
                  <a:lnTo>
                    <a:pt x="448169" y="389753"/>
                  </a:lnTo>
                  <a:lnTo>
                    <a:pt x="499928" y="374875"/>
                  </a:lnTo>
                  <a:lnTo>
                    <a:pt x="546296" y="355031"/>
                  </a:lnTo>
                  <a:lnTo>
                    <a:pt x="586336" y="330787"/>
                  </a:lnTo>
                  <a:lnTo>
                    <a:pt x="619110" y="302711"/>
                  </a:lnTo>
                  <a:lnTo>
                    <a:pt x="643681" y="271371"/>
                  </a:lnTo>
                  <a:lnTo>
                    <a:pt x="664464" y="201168"/>
                  </a:lnTo>
                  <a:lnTo>
                    <a:pt x="659112" y="165001"/>
                  </a:lnTo>
                  <a:lnTo>
                    <a:pt x="619110" y="99624"/>
                  </a:lnTo>
                  <a:lnTo>
                    <a:pt x="586336" y="71548"/>
                  </a:lnTo>
                  <a:lnTo>
                    <a:pt x="546296" y="47304"/>
                  </a:lnTo>
                  <a:lnTo>
                    <a:pt x="499928" y="27460"/>
                  </a:lnTo>
                  <a:lnTo>
                    <a:pt x="448169" y="12582"/>
                  </a:lnTo>
                  <a:lnTo>
                    <a:pt x="391958" y="3240"/>
                  </a:lnTo>
                  <a:lnTo>
                    <a:pt x="332232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44467" y="3813047"/>
              <a:ext cx="664845" cy="402590"/>
            </a:xfrm>
            <a:custGeom>
              <a:avLst/>
              <a:gdLst/>
              <a:ahLst/>
              <a:cxnLst/>
              <a:rect l="l" t="t" r="r" b="b"/>
              <a:pathLst>
                <a:path w="664845" h="402589">
                  <a:moveTo>
                    <a:pt x="0" y="201168"/>
                  </a:moveTo>
                  <a:lnTo>
                    <a:pt x="20782" y="130964"/>
                  </a:lnTo>
                  <a:lnTo>
                    <a:pt x="45353" y="99624"/>
                  </a:lnTo>
                  <a:lnTo>
                    <a:pt x="78127" y="71548"/>
                  </a:lnTo>
                  <a:lnTo>
                    <a:pt x="118167" y="47304"/>
                  </a:lnTo>
                  <a:lnTo>
                    <a:pt x="164535" y="27460"/>
                  </a:lnTo>
                  <a:lnTo>
                    <a:pt x="216294" y="12582"/>
                  </a:lnTo>
                  <a:lnTo>
                    <a:pt x="272505" y="3240"/>
                  </a:lnTo>
                  <a:lnTo>
                    <a:pt x="332232" y="0"/>
                  </a:lnTo>
                  <a:lnTo>
                    <a:pt x="391958" y="3240"/>
                  </a:lnTo>
                  <a:lnTo>
                    <a:pt x="448169" y="12582"/>
                  </a:lnTo>
                  <a:lnTo>
                    <a:pt x="499928" y="27460"/>
                  </a:lnTo>
                  <a:lnTo>
                    <a:pt x="546296" y="47304"/>
                  </a:lnTo>
                  <a:lnTo>
                    <a:pt x="586336" y="71548"/>
                  </a:lnTo>
                  <a:lnTo>
                    <a:pt x="619110" y="99624"/>
                  </a:lnTo>
                  <a:lnTo>
                    <a:pt x="643681" y="130964"/>
                  </a:lnTo>
                  <a:lnTo>
                    <a:pt x="664464" y="201168"/>
                  </a:lnTo>
                  <a:lnTo>
                    <a:pt x="659112" y="237334"/>
                  </a:lnTo>
                  <a:lnTo>
                    <a:pt x="619110" y="302711"/>
                  </a:lnTo>
                  <a:lnTo>
                    <a:pt x="586336" y="330787"/>
                  </a:lnTo>
                  <a:lnTo>
                    <a:pt x="546296" y="355031"/>
                  </a:lnTo>
                  <a:lnTo>
                    <a:pt x="499928" y="374875"/>
                  </a:lnTo>
                  <a:lnTo>
                    <a:pt x="448169" y="389753"/>
                  </a:lnTo>
                  <a:lnTo>
                    <a:pt x="391958" y="399095"/>
                  </a:lnTo>
                  <a:lnTo>
                    <a:pt x="332232" y="402335"/>
                  </a:lnTo>
                  <a:lnTo>
                    <a:pt x="272505" y="399095"/>
                  </a:lnTo>
                  <a:lnTo>
                    <a:pt x="216294" y="389753"/>
                  </a:lnTo>
                  <a:lnTo>
                    <a:pt x="164535" y="374875"/>
                  </a:lnTo>
                  <a:lnTo>
                    <a:pt x="118167" y="355031"/>
                  </a:lnTo>
                  <a:lnTo>
                    <a:pt x="78127" y="330787"/>
                  </a:lnTo>
                  <a:lnTo>
                    <a:pt x="45353" y="302711"/>
                  </a:lnTo>
                  <a:lnTo>
                    <a:pt x="20782" y="271371"/>
                  </a:lnTo>
                  <a:lnTo>
                    <a:pt x="0" y="201168"/>
                  </a:lnTo>
                  <a:close/>
                </a:path>
              </a:pathLst>
            </a:custGeom>
            <a:ln w="9525">
              <a:solidFill>
                <a:srgbClr val="00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533647" y="2939288"/>
            <a:ext cx="16300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Higher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Address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36902" y="4041140"/>
            <a:ext cx="805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Chunk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36902" y="5135371"/>
            <a:ext cx="805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Chunk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69310" y="3494913"/>
            <a:ext cx="37788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5511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Function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Pointer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21507" y="5692241"/>
            <a:ext cx="224218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Before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heap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overflow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139940" y="3390887"/>
            <a:ext cx="3898900" cy="2170430"/>
            <a:chOff x="7139940" y="3390887"/>
            <a:chExt cx="3898900" cy="2170430"/>
          </a:xfrm>
        </p:grpSpPr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49069" y="4437888"/>
              <a:ext cx="3880132" cy="112319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192518" y="4458461"/>
              <a:ext cx="3797935" cy="1041400"/>
            </a:xfrm>
            <a:custGeom>
              <a:avLst/>
              <a:gdLst/>
              <a:ahLst/>
              <a:cxnLst/>
              <a:rect l="l" t="t" r="r" b="b"/>
              <a:pathLst>
                <a:path w="3797934" h="1041400">
                  <a:moveTo>
                    <a:pt x="3797808" y="0"/>
                  </a:moveTo>
                  <a:lnTo>
                    <a:pt x="0" y="0"/>
                  </a:lnTo>
                  <a:lnTo>
                    <a:pt x="0" y="1040891"/>
                  </a:lnTo>
                  <a:lnTo>
                    <a:pt x="3797808" y="1040891"/>
                  </a:lnTo>
                  <a:lnTo>
                    <a:pt x="379780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192518" y="4458461"/>
              <a:ext cx="3797935" cy="1041400"/>
            </a:xfrm>
            <a:custGeom>
              <a:avLst/>
              <a:gdLst/>
              <a:ahLst/>
              <a:cxnLst/>
              <a:rect l="l" t="t" r="r" b="b"/>
              <a:pathLst>
                <a:path w="3797934" h="1041400">
                  <a:moveTo>
                    <a:pt x="0" y="1040891"/>
                  </a:moveTo>
                  <a:lnTo>
                    <a:pt x="3797808" y="1040891"/>
                  </a:lnTo>
                  <a:lnTo>
                    <a:pt x="3797808" y="0"/>
                  </a:lnTo>
                  <a:lnTo>
                    <a:pt x="0" y="0"/>
                  </a:lnTo>
                  <a:lnTo>
                    <a:pt x="0" y="1040891"/>
                  </a:lnTo>
                  <a:close/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39940" y="3390887"/>
              <a:ext cx="3898392" cy="114301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7192518" y="3420617"/>
              <a:ext cx="3797935" cy="1042669"/>
            </a:xfrm>
            <a:custGeom>
              <a:avLst/>
              <a:gdLst/>
              <a:ahLst/>
              <a:cxnLst/>
              <a:rect l="l" t="t" r="r" b="b"/>
              <a:pathLst>
                <a:path w="3797934" h="1042670">
                  <a:moveTo>
                    <a:pt x="0" y="1042416"/>
                  </a:moveTo>
                  <a:lnTo>
                    <a:pt x="3797808" y="1042416"/>
                  </a:lnTo>
                  <a:lnTo>
                    <a:pt x="3797808" y="0"/>
                  </a:lnTo>
                  <a:lnTo>
                    <a:pt x="0" y="0"/>
                  </a:lnTo>
                  <a:lnTo>
                    <a:pt x="0" y="1042416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29956" y="3808488"/>
              <a:ext cx="754379" cy="490715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8077200" y="3832859"/>
              <a:ext cx="664845" cy="401320"/>
            </a:xfrm>
            <a:custGeom>
              <a:avLst/>
              <a:gdLst/>
              <a:ahLst/>
              <a:cxnLst/>
              <a:rect l="l" t="t" r="r" b="b"/>
              <a:pathLst>
                <a:path w="664845" h="401320">
                  <a:moveTo>
                    <a:pt x="332231" y="0"/>
                  </a:moveTo>
                  <a:lnTo>
                    <a:pt x="272505" y="3226"/>
                  </a:lnTo>
                  <a:lnTo>
                    <a:pt x="216294" y="12530"/>
                  </a:lnTo>
                  <a:lnTo>
                    <a:pt x="164535" y="27347"/>
                  </a:lnTo>
                  <a:lnTo>
                    <a:pt x="118167" y="47112"/>
                  </a:lnTo>
                  <a:lnTo>
                    <a:pt x="78127" y="71261"/>
                  </a:lnTo>
                  <a:lnTo>
                    <a:pt x="45353" y="99229"/>
                  </a:lnTo>
                  <a:lnTo>
                    <a:pt x="20782" y="130452"/>
                  </a:lnTo>
                  <a:lnTo>
                    <a:pt x="0" y="200406"/>
                  </a:lnTo>
                  <a:lnTo>
                    <a:pt x="5351" y="236445"/>
                  </a:lnTo>
                  <a:lnTo>
                    <a:pt x="45353" y="301582"/>
                  </a:lnTo>
                  <a:lnTo>
                    <a:pt x="78127" y="329550"/>
                  </a:lnTo>
                  <a:lnTo>
                    <a:pt x="118167" y="353699"/>
                  </a:lnTo>
                  <a:lnTo>
                    <a:pt x="164535" y="373464"/>
                  </a:lnTo>
                  <a:lnTo>
                    <a:pt x="216294" y="388281"/>
                  </a:lnTo>
                  <a:lnTo>
                    <a:pt x="272505" y="397585"/>
                  </a:lnTo>
                  <a:lnTo>
                    <a:pt x="332231" y="400812"/>
                  </a:lnTo>
                  <a:lnTo>
                    <a:pt x="391958" y="397585"/>
                  </a:lnTo>
                  <a:lnTo>
                    <a:pt x="448169" y="388281"/>
                  </a:lnTo>
                  <a:lnTo>
                    <a:pt x="499928" y="373464"/>
                  </a:lnTo>
                  <a:lnTo>
                    <a:pt x="546296" y="353699"/>
                  </a:lnTo>
                  <a:lnTo>
                    <a:pt x="586336" y="329550"/>
                  </a:lnTo>
                  <a:lnTo>
                    <a:pt x="619110" y="301582"/>
                  </a:lnTo>
                  <a:lnTo>
                    <a:pt x="643681" y="270359"/>
                  </a:lnTo>
                  <a:lnTo>
                    <a:pt x="664464" y="200406"/>
                  </a:lnTo>
                  <a:lnTo>
                    <a:pt x="659112" y="164366"/>
                  </a:lnTo>
                  <a:lnTo>
                    <a:pt x="619110" y="99229"/>
                  </a:lnTo>
                  <a:lnTo>
                    <a:pt x="586336" y="71261"/>
                  </a:lnTo>
                  <a:lnTo>
                    <a:pt x="546296" y="47112"/>
                  </a:lnTo>
                  <a:lnTo>
                    <a:pt x="499928" y="27347"/>
                  </a:lnTo>
                  <a:lnTo>
                    <a:pt x="448169" y="12530"/>
                  </a:lnTo>
                  <a:lnTo>
                    <a:pt x="391958" y="3226"/>
                  </a:lnTo>
                  <a:lnTo>
                    <a:pt x="33223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077200" y="3832859"/>
              <a:ext cx="664845" cy="401320"/>
            </a:xfrm>
            <a:custGeom>
              <a:avLst/>
              <a:gdLst/>
              <a:ahLst/>
              <a:cxnLst/>
              <a:rect l="l" t="t" r="r" b="b"/>
              <a:pathLst>
                <a:path w="664845" h="401320">
                  <a:moveTo>
                    <a:pt x="0" y="200406"/>
                  </a:moveTo>
                  <a:lnTo>
                    <a:pt x="20782" y="130452"/>
                  </a:lnTo>
                  <a:lnTo>
                    <a:pt x="45353" y="99229"/>
                  </a:lnTo>
                  <a:lnTo>
                    <a:pt x="78127" y="71261"/>
                  </a:lnTo>
                  <a:lnTo>
                    <a:pt x="118167" y="47112"/>
                  </a:lnTo>
                  <a:lnTo>
                    <a:pt x="164535" y="27347"/>
                  </a:lnTo>
                  <a:lnTo>
                    <a:pt x="216294" y="12530"/>
                  </a:lnTo>
                  <a:lnTo>
                    <a:pt x="272505" y="3226"/>
                  </a:lnTo>
                  <a:lnTo>
                    <a:pt x="332231" y="0"/>
                  </a:lnTo>
                  <a:lnTo>
                    <a:pt x="391958" y="3226"/>
                  </a:lnTo>
                  <a:lnTo>
                    <a:pt x="448169" y="12530"/>
                  </a:lnTo>
                  <a:lnTo>
                    <a:pt x="499928" y="27347"/>
                  </a:lnTo>
                  <a:lnTo>
                    <a:pt x="546296" y="47112"/>
                  </a:lnTo>
                  <a:lnTo>
                    <a:pt x="586336" y="71261"/>
                  </a:lnTo>
                  <a:lnTo>
                    <a:pt x="619110" y="99229"/>
                  </a:lnTo>
                  <a:lnTo>
                    <a:pt x="643681" y="130452"/>
                  </a:lnTo>
                  <a:lnTo>
                    <a:pt x="664464" y="200406"/>
                  </a:lnTo>
                  <a:lnTo>
                    <a:pt x="659112" y="236445"/>
                  </a:lnTo>
                  <a:lnTo>
                    <a:pt x="619110" y="301582"/>
                  </a:lnTo>
                  <a:lnTo>
                    <a:pt x="586336" y="329550"/>
                  </a:lnTo>
                  <a:lnTo>
                    <a:pt x="546296" y="353699"/>
                  </a:lnTo>
                  <a:lnTo>
                    <a:pt x="499928" y="373464"/>
                  </a:lnTo>
                  <a:lnTo>
                    <a:pt x="448169" y="388281"/>
                  </a:lnTo>
                  <a:lnTo>
                    <a:pt x="391958" y="397585"/>
                  </a:lnTo>
                  <a:lnTo>
                    <a:pt x="332231" y="400812"/>
                  </a:lnTo>
                  <a:lnTo>
                    <a:pt x="272505" y="397585"/>
                  </a:lnTo>
                  <a:lnTo>
                    <a:pt x="216294" y="388281"/>
                  </a:lnTo>
                  <a:lnTo>
                    <a:pt x="164535" y="373464"/>
                  </a:lnTo>
                  <a:lnTo>
                    <a:pt x="118167" y="353699"/>
                  </a:lnTo>
                  <a:lnTo>
                    <a:pt x="78127" y="329550"/>
                  </a:lnTo>
                  <a:lnTo>
                    <a:pt x="45353" y="301582"/>
                  </a:lnTo>
                  <a:lnTo>
                    <a:pt x="20782" y="270359"/>
                  </a:lnTo>
                  <a:lnTo>
                    <a:pt x="0" y="200406"/>
                  </a:lnTo>
                  <a:close/>
                </a:path>
              </a:pathLst>
            </a:custGeom>
            <a:ln w="9525">
              <a:solidFill>
                <a:srgbClr val="00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7202043" y="3526663"/>
            <a:ext cx="37788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5575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Function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Pointer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699629" y="5660847"/>
            <a:ext cx="20859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After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heap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overflow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27" name="object 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149083" y="3994403"/>
            <a:ext cx="3878579" cy="745236"/>
          </a:xfrm>
          <a:prstGeom prst="rect">
            <a:avLst/>
          </a:prstGeom>
        </p:spPr>
      </p:pic>
      <p:sp>
        <p:nvSpPr>
          <p:cNvPr id="28" name="object 28"/>
          <p:cNvSpPr/>
          <p:nvPr/>
        </p:nvSpPr>
        <p:spPr>
          <a:xfrm>
            <a:off x="7191756" y="4014215"/>
            <a:ext cx="3797935" cy="664845"/>
          </a:xfrm>
          <a:custGeom>
            <a:avLst/>
            <a:gdLst/>
            <a:ahLst/>
            <a:cxnLst/>
            <a:rect l="l" t="t" r="r" b="b"/>
            <a:pathLst>
              <a:path w="3797934" h="664845">
                <a:moveTo>
                  <a:pt x="2848355" y="0"/>
                </a:moveTo>
                <a:lnTo>
                  <a:pt x="2766431" y="243"/>
                </a:lnTo>
                <a:lnTo>
                  <a:pt x="2686442" y="961"/>
                </a:lnTo>
                <a:lnTo>
                  <a:pt x="2608674" y="2133"/>
                </a:lnTo>
                <a:lnTo>
                  <a:pt x="2533411" y="3739"/>
                </a:lnTo>
                <a:lnTo>
                  <a:pt x="2460939" y="5759"/>
                </a:lnTo>
                <a:lnTo>
                  <a:pt x="2391542" y="8174"/>
                </a:lnTo>
                <a:lnTo>
                  <a:pt x="2325505" y="10964"/>
                </a:lnTo>
                <a:lnTo>
                  <a:pt x="2263114" y="14108"/>
                </a:lnTo>
                <a:lnTo>
                  <a:pt x="2204653" y="17587"/>
                </a:lnTo>
                <a:lnTo>
                  <a:pt x="2150408" y="21382"/>
                </a:lnTo>
                <a:lnTo>
                  <a:pt x="2100663" y="25471"/>
                </a:lnTo>
                <a:lnTo>
                  <a:pt x="2055702" y="29835"/>
                </a:lnTo>
                <a:lnTo>
                  <a:pt x="2015812" y="34455"/>
                </a:lnTo>
                <a:lnTo>
                  <a:pt x="1952383" y="44381"/>
                </a:lnTo>
                <a:lnTo>
                  <a:pt x="1912653" y="55089"/>
                </a:lnTo>
                <a:lnTo>
                  <a:pt x="1895419" y="72154"/>
                </a:lnTo>
                <a:lnTo>
                  <a:pt x="1885154" y="77752"/>
                </a:lnTo>
                <a:lnTo>
                  <a:pt x="1845424" y="88460"/>
                </a:lnTo>
                <a:lnTo>
                  <a:pt x="1781995" y="98386"/>
                </a:lnTo>
                <a:lnTo>
                  <a:pt x="1742105" y="103006"/>
                </a:lnTo>
                <a:lnTo>
                  <a:pt x="1697144" y="107370"/>
                </a:lnTo>
                <a:lnTo>
                  <a:pt x="1647399" y="111459"/>
                </a:lnTo>
                <a:lnTo>
                  <a:pt x="1593154" y="115254"/>
                </a:lnTo>
                <a:lnTo>
                  <a:pt x="1534693" y="118733"/>
                </a:lnTo>
                <a:lnTo>
                  <a:pt x="1472302" y="121877"/>
                </a:lnTo>
                <a:lnTo>
                  <a:pt x="1406265" y="124667"/>
                </a:lnTo>
                <a:lnTo>
                  <a:pt x="1336868" y="127082"/>
                </a:lnTo>
                <a:lnTo>
                  <a:pt x="1264396" y="129102"/>
                </a:lnTo>
                <a:lnTo>
                  <a:pt x="1189133" y="130708"/>
                </a:lnTo>
                <a:lnTo>
                  <a:pt x="1111365" y="131880"/>
                </a:lnTo>
                <a:lnTo>
                  <a:pt x="1031376" y="132598"/>
                </a:lnTo>
                <a:lnTo>
                  <a:pt x="949451" y="132841"/>
                </a:lnTo>
                <a:lnTo>
                  <a:pt x="867527" y="132598"/>
                </a:lnTo>
                <a:lnTo>
                  <a:pt x="787538" y="131880"/>
                </a:lnTo>
                <a:lnTo>
                  <a:pt x="709770" y="130708"/>
                </a:lnTo>
                <a:lnTo>
                  <a:pt x="634507" y="129102"/>
                </a:lnTo>
                <a:lnTo>
                  <a:pt x="562035" y="127082"/>
                </a:lnTo>
                <a:lnTo>
                  <a:pt x="492638" y="124667"/>
                </a:lnTo>
                <a:lnTo>
                  <a:pt x="426601" y="121877"/>
                </a:lnTo>
                <a:lnTo>
                  <a:pt x="364210" y="118733"/>
                </a:lnTo>
                <a:lnTo>
                  <a:pt x="305749" y="115254"/>
                </a:lnTo>
                <a:lnTo>
                  <a:pt x="251504" y="111459"/>
                </a:lnTo>
                <a:lnTo>
                  <a:pt x="201759" y="107370"/>
                </a:lnTo>
                <a:lnTo>
                  <a:pt x="156798" y="103006"/>
                </a:lnTo>
                <a:lnTo>
                  <a:pt x="116908" y="98386"/>
                </a:lnTo>
                <a:lnTo>
                  <a:pt x="53479" y="88460"/>
                </a:lnTo>
                <a:lnTo>
                  <a:pt x="13749" y="77752"/>
                </a:lnTo>
                <a:lnTo>
                  <a:pt x="0" y="66420"/>
                </a:lnTo>
                <a:lnTo>
                  <a:pt x="0" y="598042"/>
                </a:lnTo>
                <a:lnTo>
                  <a:pt x="53479" y="620082"/>
                </a:lnTo>
                <a:lnTo>
                  <a:pt x="116908" y="630008"/>
                </a:lnTo>
                <a:lnTo>
                  <a:pt x="156798" y="634628"/>
                </a:lnTo>
                <a:lnTo>
                  <a:pt x="201759" y="638992"/>
                </a:lnTo>
                <a:lnTo>
                  <a:pt x="251504" y="643081"/>
                </a:lnTo>
                <a:lnTo>
                  <a:pt x="305749" y="646876"/>
                </a:lnTo>
                <a:lnTo>
                  <a:pt x="364210" y="650355"/>
                </a:lnTo>
                <a:lnTo>
                  <a:pt x="426601" y="653499"/>
                </a:lnTo>
                <a:lnTo>
                  <a:pt x="492638" y="656289"/>
                </a:lnTo>
                <a:lnTo>
                  <a:pt x="562035" y="658704"/>
                </a:lnTo>
                <a:lnTo>
                  <a:pt x="634507" y="660724"/>
                </a:lnTo>
                <a:lnTo>
                  <a:pt x="709770" y="662330"/>
                </a:lnTo>
                <a:lnTo>
                  <a:pt x="787538" y="663502"/>
                </a:lnTo>
                <a:lnTo>
                  <a:pt x="867527" y="664220"/>
                </a:lnTo>
                <a:lnTo>
                  <a:pt x="949451" y="664463"/>
                </a:lnTo>
                <a:lnTo>
                  <a:pt x="1031376" y="664220"/>
                </a:lnTo>
                <a:lnTo>
                  <a:pt x="1111365" y="663502"/>
                </a:lnTo>
                <a:lnTo>
                  <a:pt x="1189133" y="662330"/>
                </a:lnTo>
                <a:lnTo>
                  <a:pt x="1264396" y="660724"/>
                </a:lnTo>
                <a:lnTo>
                  <a:pt x="1336868" y="658704"/>
                </a:lnTo>
                <a:lnTo>
                  <a:pt x="1406265" y="656289"/>
                </a:lnTo>
                <a:lnTo>
                  <a:pt x="1472302" y="653499"/>
                </a:lnTo>
                <a:lnTo>
                  <a:pt x="1534693" y="650355"/>
                </a:lnTo>
                <a:lnTo>
                  <a:pt x="1593154" y="646876"/>
                </a:lnTo>
                <a:lnTo>
                  <a:pt x="1647399" y="643081"/>
                </a:lnTo>
                <a:lnTo>
                  <a:pt x="1697144" y="638992"/>
                </a:lnTo>
                <a:lnTo>
                  <a:pt x="1742105" y="634628"/>
                </a:lnTo>
                <a:lnTo>
                  <a:pt x="1781995" y="630008"/>
                </a:lnTo>
                <a:lnTo>
                  <a:pt x="1845424" y="620082"/>
                </a:lnTo>
                <a:lnTo>
                  <a:pt x="1885154" y="609374"/>
                </a:lnTo>
                <a:lnTo>
                  <a:pt x="1902388" y="592309"/>
                </a:lnTo>
                <a:lnTo>
                  <a:pt x="1912653" y="586711"/>
                </a:lnTo>
                <a:lnTo>
                  <a:pt x="1952383" y="576003"/>
                </a:lnTo>
                <a:lnTo>
                  <a:pt x="2015812" y="566077"/>
                </a:lnTo>
                <a:lnTo>
                  <a:pt x="2055702" y="561457"/>
                </a:lnTo>
                <a:lnTo>
                  <a:pt x="2100663" y="557093"/>
                </a:lnTo>
                <a:lnTo>
                  <a:pt x="2150408" y="553004"/>
                </a:lnTo>
                <a:lnTo>
                  <a:pt x="2204653" y="549209"/>
                </a:lnTo>
                <a:lnTo>
                  <a:pt x="2263114" y="545730"/>
                </a:lnTo>
                <a:lnTo>
                  <a:pt x="2325505" y="542586"/>
                </a:lnTo>
                <a:lnTo>
                  <a:pt x="2391542" y="539796"/>
                </a:lnTo>
                <a:lnTo>
                  <a:pt x="2460939" y="537381"/>
                </a:lnTo>
                <a:lnTo>
                  <a:pt x="2533411" y="535361"/>
                </a:lnTo>
                <a:lnTo>
                  <a:pt x="2608674" y="533755"/>
                </a:lnTo>
                <a:lnTo>
                  <a:pt x="2686442" y="532583"/>
                </a:lnTo>
                <a:lnTo>
                  <a:pt x="2766431" y="531865"/>
                </a:lnTo>
                <a:lnTo>
                  <a:pt x="2848355" y="531621"/>
                </a:lnTo>
                <a:lnTo>
                  <a:pt x="2930280" y="531865"/>
                </a:lnTo>
                <a:lnTo>
                  <a:pt x="3010269" y="532583"/>
                </a:lnTo>
                <a:lnTo>
                  <a:pt x="3088037" y="533755"/>
                </a:lnTo>
                <a:lnTo>
                  <a:pt x="3163300" y="535361"/>
                </a:lnTo>
                <a:lnTo>
                  <a:pt x="3235772" y="537381"/>
                </a:lnTo>
                <a:lnTo>
                  <a:pt x="3305169" y="539796"/>
                </a:lnTo>
                <a:lnTo>
                  <a:pt x="3371206" y="542586"/>
                </a:lnTo>
                <a:lnTo>
                  <a:pt x="3433597" y="545730"/>
                </a:lnTo>
                <a:lnTo>
                  <a:pt x="3492058" y="549209"/>
                </a:lnTo>
                <a:lnTo>
                  <a:pt x="3546303" y="553004"/>
                </a:lnTo>
                <a:lnTo>
                  <a:pt x="3596048" y="557093"/>
                </a:lnTo>
                <a:lnTo>
                  <a:pt x="3641009" y="561457"/>
                </a:lnTo>
                <a:lnTo>
                  <a:pt x="3680899" y="566077"/>
                </a:lnTo>
                <a:lnTo>
                  <a:pt x="3744328" y="576003"/>
                </a:lnTo>
                <a:lnTo>
                  <a:pt x="3784058" y="586711"/>
                </a:lnTo>
                <a:lnTo>
                  <a:pt x="3797808" y="598042"/>
                </a:lnTo>
                <a:lnTo>
                  <a:pt x="3797808" y="66420"/>
                </a:lnTo>
                <a:lnTo>
                  <a:pt x="3744328" y="44381"/>
                </a:lnTo>
                <a:lnTo>
                  <a:pt x="3680899" y="34455"/>
                </a:lnTo>
                <a:lnTo>
                  <a:pt x="3641009" y="29835"/>
                </a:lnTo>
                <a:lnTo>
                  <a:pt x="3596048" y="25471"/>
                </a:lnTo>
                <a:lnTo>
                  <a:pt x="3546303" y="21382"/>
                </a:lnTo>
                <a:lnTo>
                  <a:pt x="3492058" y="17587"/>
                </a:lnTo>
                <a:lnTo>
                  <a:pt x="3433597" y="14108"/>
                </a:lnTo>
                <a:lnTo>
                  <a:pt x="3371206" y="10964"/>
                </a:lnTo>
                <a:lnTo>
                  <a:pt x="3305169" y="8174"/>
                </a:lnTo>
                <a:lnTo>
                  <a:pt x="3235772" y="5759"/>
                </a:lnTo>
                <a:lnTo>
                  <a:pt x="3163300" y="3739"/>
                </a:lnTo>
                <a:lnTo>
                  <a:pt x="3088037" y="2133"/>
                </a:lnTo>
                <a:lnTo>
                  <a:pt x="3010269" y="961"/>
                </a:lnTo>
                <a:lnTo>
                  <a:pt x="2930280" y="243"/>
                </a:lnTo>
                <a:lnTo>
                  <a:pt x="284835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4095" y="658113"/>
            <a:ext cx="86233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Defense</a:t>
            </a:r>
            <a:r>
              <a:rPr spc="-10" dirty="0"/>
              <a:t> </a:t>
            </a:r>
            <a:r>
              <a:rPr spc="-5" dirty="0"/>
              <a:t>Against</a:t>
            </a:r>
            <a:r>
              <a:rPr spc="25" dirty="0"/>
              <a:t> </a:t>
            </a:r>
            <a:r>
              <a:rPr spc="-5" dirty="0"/>
              <a:t>Buffer</a:t>
            </a:r>
            <a:r>
              <a:rPr dirty="0"/>
              <a:t> </a:t>
            </a:r>
            <a:r>
              <a:rPr spc="-10" dirty="0"/>
              <a:t>Overflow</a:t>
            </a:r>
            <a:r>
              <a:rPr spc="-5" dirty="0"/>
              <a:t> Attacks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0778" y="1536319"/>
            <a:ext cx="7219950" cy="469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solidFill>
                  <a:srgbClr val="6B9361"/>
                </a:solidFill>
                <a:latin typeface="Calibri"/>
                <a:cs typeface="Calibri"/>
              </a:rPr>
              <a:t>Programming language</a:t>
            </a:r>
            <a:r>
              <a:rPr sz="3000" b="1" spc="-15" dirty="0">
                <a:solidFill>
                  <a:srgbClr val="6B9361"/>
                </a:solidFill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choice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is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crucial.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000" spc="-5" dirty="0">
                <a:latin typeface="Calibri"/>
                <a:cs typeface="Calibri"/>
              </a:rPr>
              <a:t>The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language...</a:t>
            </a:r>
            <a:endParaRPr sz="3000">
              <a:latin typeface="Calibri"/>
              <a:cs typeface="Calibri"/>
            </a:endParaRPr>
          </a:p>
          <a:p>
            <a:pPr marL="929005" indent="-231140">
              <a:lnSpc>
                <a:spcPct val="100000"/>
              </a:lnSpc>
              <a:spcBef>
                <a:spcPts val="540"/>
              </a:spcBef>
              <a:buSzPct val="96666"/>
              <a:buChar char="●"/>
              <a:tabLst>
                <a:tab pos="929640" algn="l"/>
              </a:tabLst>
            </a:pPr>
            <a:r>
              <a:rPr sz="3000" spc="-5" dirty="0">
                <a:latin typeface="Calibri"/>
                <a:cs typeface="Calibri"/>
              </a:rPr>
              <a:t>Should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be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b="1" spc="-5" dirty="0">
                <a:solidFill>
                  <a:srgbClr val="6B9361"/>
                </a:solidFill>
                <a:latin typeface="Calibri"/>
                <a:cs typeface="Calibri"/>
              </a:rPr>
              <a:t>strongly</a:t>
            </a:r>
            <a:r>
              <a:rPr sz="3000" b="1" spc="-20" dirty="0">
                <a:solidFill>
                  <a:srgbClr val="6B9361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6B9361"/>
                </a:solidFill>
                <a:latin typeface="Calibri"/>
                <a:cs typeface="Calibri"/>
              </a:rPr>
              <a:t>typed</a:t>
            </a:r>
            <a:endParaRPr sz="3000">
              <a:latin typeface="Calibri"/>
              <a:cs typeface="Calibri"/>
            </a:endParaRPr>
          </a:p>
          <a:p>
            <a:pPr marL="929640" indent="-231775">
              <a:lnSpc>
                <a:spcPct val="100000"/>
              </a:lnSpc>
              <a:spcBef>
                <a:spcPts val="540"/>
              </a:spcBef>
              <a:buSzPct val="96666"/>
              <a:buChar char="●"/>
              <a:tabLst>
                <a:tab pos="930275" algn="l"/>
              </a:tabLst>
            </a:pPr>
            <a:r>
              <a:rPr sz="3000" spc="-5" dirty="0">
                <a:latin typeface="Calibri"/>
                <a:cs typeface="Calibri"/>
              </a:rPr>
              <a:t>Should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do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b="1" spc="-5" dirty="0">
                <a:solidFill>
                  <a:srgbClr val="6B9361"/>
                </a:solidFill>
                <a:latin typeface="Calibri"/>
                <a:cs typeface="Calibri"/>
              </a:rPr>
              <a:t>automatic</a:t>
            </a:r>
            <a:r>
              <a:rPr sz="3000" b="1" spc="-30" dirty="0">
                <a:solidFill>
                  <a:srgbClr val="6B9361"/>
                </a:solidFill>
                <a:latin typeface="Calibri"/>
                <a:cs typeface="Calibri"/>
              </a:rPr>
              <a:t> </a:t>
            </a:r>
            <a:r>
              <a:rPr sz="3000" b="1" spc="-5" dirty="0">
                <a:solidFill>
                  <a:srgbClr val="6B9361"/>
                </a:solidFill>
                <a:latin typeface="Calibri"/>
                <a:cs typeface="Calibri"/>
              </a:rPr>
              <a:t>bounds</a:t>
            </a:r>
            <a:r>
              <a:rPr sz="3000" b="1" spc="10" dirty="0">
                <a:solidFill>
                  <a:srgbClr val="6B9361"/>
                </a:solidFill>
                <a:latin typeface="Calibri"/>
                <a:cs typeface="Calibri"/>
              </a:rPr>
              <a:t> </a:t>
            </a:r>
            <a:r>
              <a:rPr sz="3000" b="1" spc="-5" dirty="0">
                <a:solidFill>
                  <a:srgbClr val="6B9361"/>
                </a:solidFill>
                <a:latin typeface="Calibri"/>
                <a:cs typeface="Calibri"/>
              </a:rPr>
              <a:t>checks</a:t>
            </a:r>
            <a:endParaRPr sz="3000">
              <a:latin typeface="Calibri"/>
              <a:cs typeface="Calibri"/>
            </a:endParaRPr>
          </a:p>
          <a:p>
            <a:pPr marL="927100" marR="1619250" indent="-228600">
              <a:lnSpc>
                <a:spcPct val="114999"/>
              </a:lnSpc>
              <a:spcBef>
                <a:spcPts val="5"/>
              </a:spcBef>
              <a:buSzPct val="96666"/>
              <a:buChar char="●"/>
              <a:tabLst>
                <a:tab pos="929640" algn="l"/>
              </a:tabLst>
            </a:pPr>
            <a:r>
              <a:rPr sz="3000" spc="-5" dirty="0">
                <a:latin typeface="Calibri"/>
                <a:cs typeface="Calibri"/>
              </a:rPr>
              <a:t>Should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do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b="1" spc="-5" dirty="0">
                <a:solidFill>
                  <a:srgbClr val="6B9361"/>
                </a:solidFill>
                <a:latin typeface="Calibri"/>
                <a:cs typeface="Calibri"/>
              </a:rPr>
              <a:t>automatic</a:t>
            </a:r>
            <a:r>
              <a:rPr sz="3000" b="1" spc="-35" dirty="0">
                <a:solidFill>
                  <a:srgbClr val="6B9361"/>
                </a:solidFill>
                <a:latin typeface="Calibri"/>
                <a:cs typeface="Calibri"/>
              </a:rPr>
              <a:t> </a:t>
            </a:r>
            <a:r>
              <a:rPr sz="3000" b="1" spc="-5" dirty="0">
                <a:solidFill>
                  <a:srgbClr val="6B9361"/>
                </a:solidFill>
                <a:latin typeface="Calibri"/>
                <a:cs typeface="Calibri"/>
              </a:rPr>
              <a:t>memory </a:t>
            </a:r>
            <a:r>
              <a:rPr sz="3000" b="1" spc="-665" dirty="0">
                <a:solidFill>
                  <a:srgbClr val="6B9361"/>
                </a:solidFill>
                <a:latin typeface="Calibri"/>
                <a:cs typeface="Calibri"/>
              </a:rPr>
              <a:t> </a:t>
            </a:r>
            <a:r>
              <a:rPr sz="3000" b="1" spc="-10" dirty="0">
                <a:solidFill>
                  <a:srgbClr val="6B9361"/>
                </a:solidFill>
                <a:latin typeface="Calibri"/>
                <a:cs typeface="Calibri"/>
              </a:rPr>
              <a:t>management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000" spc="-10" dirty="0">
                <a:latin typeface="Calibri"/>
                <a:cs typeface="Calibri"/>
              </a:rPr>
              <a:t>Examples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of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b="1" spc="-5" dirty="0">
                <a:solidFill>
                  <a:srgbClr val="6B9361"/>
                </a:solidFill>
                <a:latin typeface="Calibri"/>
                <a:cs typeface="Calibri"/>
              </a:rPr>
              <a:t>Safe languages</a:t>
            </a:r>
            <a:r>
              <a:rPr sz="3000" spc="-5" dirty="0">
                <a:latin typeface="Calibri"/>
                <a:cs typeface="Calibri"/>
              </a:rPr>
              <a:t>:</a:t>
            </a:r>
            <a:r>
              <a:rPr sz="3000" dirty="0">
                <a:latin typeface="Calibri"/>
                <a:cs typeface="Calibri"/>
              </a:rPr>
              <a:t> Java, </a:t>
            </a:r>
            <a:r>
              <a:rPr sz="3000" spc="-5" dirty="0">
                <a:latin typeface="Calibri"/>
                <a:cs typeface="Calibri"/>
              </a:rPr>
              <a:t>C++,</a:t>
            </a:r>
            <a:r>
              <a:rPr sz="3000" dirty="0">
                <a:latin typeface="Calibri"/>
                <a:cs typeface="Calibri"/>
              </a:rPr>
              <a:t> Python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70392" y="1235963"/>
            <a:ext cx="3235451" cy="458876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92397" y="1520418"/>
            <a:ext cx="8152130" cy="395224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3200" b="1" spc="-5" dirty="0">
                <a:solidFill>
                  <a:srgbClr val="6B9361"/>
                </a:solidFill>
                <a:latin typeface="Calibri"/>
                <a:cs typeface="Calibri"/>
              </a:rPr>
              <a:t>Why</a:t>
            </a:r>
            <a:r>
              <a:rPr sz="3200" b="1" spc="-25" dirty="0">
                <a:solidFill>
                  <a:srgbClr val="6B9361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6B9361"/>
                </a:solidFill>
                <a:latin typeface="Calibri"/>
                <a:cs typeface="Calibri"/>
              </a:rPr>
              <a:t>are</a:t>
            </a:r>
            <a:r>
              <a:rPr sz="3200" b="1" spc="-10" dirty="0">
                <a:solidFill>
                  <a:srgbClr val="6B9361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6B9361"/>
                </a:solidFill>
                <a:latin typeface="Calibri"/>
                <a:cs typeface="Calibri"/>
              </a:rPr>
              <a:t>some</a:t>
            </a:r>
            <a:r>
              <a:rPr sz="3200" b="1" spc="-35" dirty="0">
                <a:solidFill>
                  <a:srgbClr val="6B9361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6B9361"/>
                </a:solidFill>
                <a:latin typeface="Calibri"/>
                <a:cs typeface="Calibri"/>
              </a:rPr>
              <a:t>languages</a:t>
            </a:r>
            <a:r>
              <a:rPr sz="3200" b="1" spc="-25" dirty="0">
                <a:solidFill>
                  <a:srgbClr val="6B9361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6B9361"/>
                </a:solidFill>
                <a:latin typeface="Calibri"/>
                <a:cs typeface="Calibri"/>
              </a:rPr>
              <a:t>safe?</a:t>
            </a:r>
            <a:endParaRPr sz="3200">
              <a:latin typeface="Calibri"/>
              <a:cs typeface="Calibri"/>
            </a:endParaRPr>
          </a:p>
          <a:p>
            <a:pPr marL="1384300" marR="5080" indent="-228600">
              <a:lnSpc>
                <a:spcPts val="4420"/>
              </a:lnSpc>
              <a:spcBef>
                <a:spcPts val="240"/>
              </a:spcBef>
              <a:buSzPct val="96875"/>
              <a:buChar char="●"/>
              <a:tabLst>
                <a:tab pos="1402715" algn="l"/>
              </a:tabLst>
            </a:pPr>
            <a:r>
              <a:rPr sz="3200" spc="-5" dirty="0">
                <a:latin typeface="Calibri"/>
                <a:cs typeface="Calibri"/>
              </a:rPr>
              <a:t>Buffer overflow becomes impossible due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runtime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system </a:t>
            </a:r>
            <a:r>
              <a:rPr sz="3200" dirty="0">
                <a:latin typeface="Calibri"/>
                <a:cs typeface="Calibri"/>
              </a:rPr>
              <a:t>checks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Calibri"/>
              <a:buChar char="●"/>
            </a:pPr>
            <a:endParaRPr sz="3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200" b="1" spc="-5" dirty="0">
                <a:solidFill>
                  <a:srgbClr val="6B9361"/>
                </a:solidFill>
                <a:latin typeface="Calibri"/>
                <a:cs typeface="Calibri"/>
              </a:rPr>
              <a:t>The</a:t>
            </a:r>
            <a:r>
              <a:rPr sz="3200" b="1" spc="-25" dirty="0">
                <a:solidFill>
                  <a:srgbClr val="6B9361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6B9361"/>
                </a:solidFill>
                <a:latin typeface="Calibri"/>
                <a:cs typeface="Calibri"/>
              </a:rPr>
              <a:t>drawback</a:t>
            </a:r>
            <a:r>
              <a:rPr sz="3200" b="1" spc="-50" dirty="0">
                <a:solidFill>
                  <a:srgbClr val="6B9361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6B9361"/>
                </a:solidFill>
                <a:latin typeface="Calibri"/>
                <a:cs typeface="Calibri"/>
              </a:rPr>
              <a:t>of</a:t>
            </a:r>
            <a:r>
              <a:rPr sz="3200" b="1" spc="-10" dirty="0">
                <a:solidFill>
                  <a:srgbClr val="6B9361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6B9361"/>
                </a:solidFill>
                <a:latin typeface="Calibri"/>
                <a:cs typeface="Calibri"/>
              </a:rPr>
              <a:t>secure</a:t>
            </a:r>
            <a:r>
              <a:rPr sz="3200" b="1" spc="-40" dirty="0">
                <a:solidFill>
                  <a:srgbClr val="6B9361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6B9361"/>
                </a:solidFill>
                <a:latin typeface="Calibri"/>
                <a:cs typeface="Calibri"/>
              </a:rPr>
              <a:t>languages</a:t>
            </a:r>
            <a:endParaRPr sz="3200">
              <a:latin typeface="Calibri"/>
              <a:cs typeface="Calibri"/>
            </a:endParaRPr>
          </a:p>
          <a:p>
            <a:pPr marL="1384300" marR="3161030" indent="-228600">
              <a:lnSpc>
                <a:spcPct val="114999"/>
              </a:lnSpc>
              <a:spcBef>
                <a:spcPts val="5"/>
              </a:spcBef>
              <a:buSzPct val="96875"/>
              <a:buChar char="●"/>
              <a:tabLst>
                <a:tab pos="1402715" algn="l"/>
              </a:tabLst>
            </a:pPr>
            <a:r>
              <a:rPr sz="3200" spc="-5" dirty="0">
                <a:latin typeface="Calibri"/>
                <a:cs typeface="Calibri"/>
              </a:rPr>
              <a:t>Possible performance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degradation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84095" y="658113"/>
            <a:ext cx="86233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Defense</a:t>
            </a:r>
            <a:r>
              <a:rPr spc="-10" dirty="0"/>
              <a:t> </a:t>
            </a:r>
            <a:r>
              <a:rPr spc="-5" dirty="0"/>
              <a:t>Against</a:t>
            </a:r>
            <a:r>
              <a:rPr spc="25" dirty="0"/>
              <a:t> </a:t>
            </a:r>
            <a:r>
              <a:rPr spc="-5" dirty="0"/>
              <a:t>Buffer</a:t>
            </a:r>
            <a:r>
              <a:rPr dirty="0"/>
              <a:t> </a:t>
            </a:r>
            <a:r>
              <a:rPr spc="-10" dirty="0"/>
              <a:t>Overflow</a:t>
            </a:r>
            <a:r>
              <a:rPr spc="-5" dirty="0"/>
              <a:t> Attacks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2355" y="2385060"/>
            <a:ext cx="2862072" cy="308152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20683" y="1463039"/>
            <a:ext cx="3046476" cy="241858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92886" y="1846579"/>
            <a:ext cx="9739630" cy="37477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b="1" spc="-10" dirty="0">
                <a:solidFill>
                  <a:srgbClr val="6B9361"/>
                </a:solidFill>
                <a:latin typeface="Calibri"/>
                <a:cs typeface="Calibri"/>
              </a:rPr>
              <a:t>When</a:t>
            </a:r>
            <a:r>
              <a:rPr sz="3400" b="1" spc="5" dirty="0">
                <a:solidFill>
                  <a:srgbClr val="6B9361"/>
                </a:solidFill>
                <a:latin typeface="Calibri"/>
                <a:cs typeface="Calibri"/>
              </a:rPr>
              <a:t> </a:t>
            </a:r>
            <a:r>
              <a:rPr sz="3400" b="1" spc="-5" dirty="0">
                <a:solidFill>
                  <a:srgbClr val="6B9361"/>
                </a:solidFill>
                <a:latin typeface="Calibri"/>
                <a:cs typeface="Calibri"/>
              </a:rPr>
              <a:t>Using Unsafe</a:t>
            </a:r>
            <a:r>
              <a:rPr sz="3400" b="1" spc="5" dirty="0">
                <a:solidFill>
                  <a:srgbClr val="6B9361"/>
                </a:solidFill>
                <a:latin typeface="Calibri"/>
                <a:cs typeface="Calibri"/>
              </a:rPr>
              <a:t> </a:t>
            </a:r>
            <a:r>
              <a:rPr sz="3400" b="1" spc="-5" dirty="0">
                <a:solidFill>
                  <a:srgbClr val="6B9361"/>
                </a:solidFill>
                <a:latin typeface="Calibri"/>
                <a:cs typeface="Calibri"/>
              </a:rPr>
              <a:t>Languages:</a:t>
            </a:r>
            <a:endParaRPr sz="3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50">
              <a:latin typeface="Calibri"/>
              <a:cs typeface="Calibri"/>
            </a:endParaRPr>
          </a:p>
          <a:p>
            <a:pPr marL="929005" indent="-231775">
              <a:lnSpc>
                <a:spcPct val="100000"/>
              </a:lnSpc>
              <a:buSzPct val="96666"/>
              <a:buChar char="●"/>
              <a:tabLst>
                <a:tab pos="929640" algn="l"/>
              </a:tabLst>
            </a:pPr>
            <a:r>
              <a:rPr sz="3000" spc="-5" dirty="0">
                <a:latin typeface="Calibri"/>
                <a:cs typeface="Calibri"/>
              </a:rPr>
              <a:t>Check</a:t>
            </a:r>
            <a:r>
              <a:rPr sz="3000" spc="-10" dirty="0">
                <a:latin typeface="Calibri"/>
                <a:cs typeface="Calibri"/>
              </a:rPr>
              <a:t> input</a:t>
            </a:r>
            <a:r>
              <a:rPr sz="3000" spc="-5" dirty="0">
                <a:latin typeface="Calibri"/>
                <a:cs typeface="Calibri"/>
              </a:rPr>
              <a:t> (</a:t>
            </a:r>
            <a:r>
              <a:rPr sz="3000" b="1" spc="-5" dirty="0">
                <a:solidFill>
                  <a:srgbClr val="B12828"/>
                </a:solidFill>
                <a:latin typeface="Calibri"/>
                <a:cs typeface="Calibri"/>
              </a:rPr>
              <a:t>ALL</a:t>
            </a:r>
            <a:r>
              <a:rPr sz="3000" b="1" spc="-30" dirty="0">
                <a:solidFill>
                  <a:srgbClr val="B12828"/>
                </a:solidFill>
                <a:latin typeface="Calibri"/>
                <a:cs typeface="Calibri"/>
              </a:rPr>
              <a:t> </a:t>
            </a:r>
            <a:r>
              <a:rPr sz="3000" b="1" spc="-5" dirty="0">
                <a:solidFill>
                  <a:srgbClr val="B12828"/>
                </a:solidFill>
                <a:latin typeface="Calibri"/>
                <a:cs typeface="Calibri"/>
              </a:rPr>
              <a:t>input</a:t>
            </a:r>
            <a:r>
              <a:rPr sz="3000" b="1" spc="-10" dirty="0">
                <a:solidFill>
                  <a:srgbClr val="B12828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B12828"/>
                </a:solidFill>
                <a:latin typeface="Calibri"/>
                <a:cs typeface="Calibri"/>
              </a:rPr>
              <a:t>is</a:t>
            </a:r>
            <a:r>
              <a:rPr sz="3000" b="1" spc="-5" dirty="0">
                <a:solidFill>
                  <a:srgbClr val="B12828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B12828"/>
                </a:solidFill>
                <a:latin typeface="Calibri"/>
                <a:cs typeface="Calibri"/>
              </a:rPr>
              <a:t>EVIL</a:t>
            </a:r>
            <a:r>
              <a:rPr sz="3000" dirty="0">
                <a:latin typeface="Calibri"/>
                <a:cs typeface="Calibri"/>
              </a:rPr>
              <a:t>)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Calibri"/>
              <a:buChar char="●"/>
            </a:pPr>
            <a:endParaRPr sz="2950">
              <a:latin typeface="Calibri"/>
              <a:cs typeface="Calibri"/>
            </a:endParaRPr>
          </a:p>
          <a:p>
            <a:pPr marL="929005" indent="-231775">
              <a:lnSpc>
                <a:spcPct val="100000"/>
              </a:lnSpc>
              <a:buSzPct val="96666"/>
              <a:buChar char="●"/>
              <a:tabLst>
                <a:tab pos="929640" algn="l"/>
              </a:tabLst>
            </a:pPr>
            <a:r>
              <a:rPr sz="3000" dirty="0">
                <a:latin typeface="Calibri"/>
                <a:cs typeface="Calibri"/>
              </a:rPr>
              <a:t>Use</a:t>
            </a:r>
            <a:r>
              <a:rPr sz="3000" spc="-5" dirty="0">
                <a:latin typeface="Calibri"/>
                <a:cs typeface="Calibri"/>
              </a:rPr>
              <a:t> safer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functions </a:t>
            </a:r>
            <a:r>
              <a:rPr sz="3000" dirty="0">
                <a:latin typeface="Calibri"/>
                <a:cs typeface="Calibri"/>
              </a:rPr>
              <a:t>that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do </a:t>
            </a:r>
            <a:r>
              <a:rPr sz="3000" b="1" spc="-5" dirty="0">
                <a:solidFill>
                  <a:srgbClr val="6B9361"/>
                </a:solidFill>
                <a:latin typeface="Calibri"/>
                <a:cs typeface="Calibri"/>
              </a:rPr>
              <a:t>bounds</a:t>
            </a:r>
            <a:r>
              <a:rPr sz="3000" b="1" spc="10" dirty="0">
                <a:solidFill>
                  <a:srgbClr val="6B9361"/>
                </a:solidFill>
                <a:latin typeface="Calibri"/>
                <a:cs typeface="Calibri"/>
              </a:rPr>
              <a:t> </a:t>
            </a:r>
            <a:r>
              <a:rPr sz="3000" b="1" spc="-5" dirty="0">
                <a:solidFill>
                  <a:srgbClr val="6B9361"/>
                </a:solidFill>
                <a:latin typeface="Calibri"/>
                <a:cs typeface="Calibri"/>
              </a:rPr>
              <a:t>checking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Calibri"/>
              <a:buChar char="●"/>
            </a:pPr>
            <a:endParaRPr sz="2950">
              <a:latin typeface="Calibri"/>
              <a:cs typeface="Calibri"/>
            </a:endParaRPr>
          </a:p>
          <a:p>
            <a:pPr marL="926465" marR="5080" indent="-228600">
              <a:lnSpc>
                <a:spcPct val="100000"/>
              </a:lnSpc>
              <a:buSzPct val="96666"/>
              <a:buChar char="●"/>
              <a:tabLst>
                <a:tab pos="929640" algn="l"/>
              </a:tabLst>
            </a:pPr>
            <a:r>
              <a:rPr sz="3000" dirty="0">
                <a:latin typeface="Calibri"/>
                <a:cs typeface="Calibri"/>
              </a:rPr>
              <a:t>Use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b="1" spc="-5" dirty="0">
                <a:solidFill>
                  <a:srgbClr val="6B9361"/>
                </a:solidFill>
                <a:latin typeface="Calibri"/>
                <a:cs typeface="Calibri"/>
              </a:rPr>
              <a:t>automatic</a:t>
            </a:r>
            <a:r>
              <a:rPr sz="3000" b="1" spc="-20" dirty="0">
                <a:solidFill>
                  <a:srgbClr val="6B9361"/>
                </a:solidFill>
                <a:latin typeface="Calibri"/>
                <a:cs typeface="Calibri"/>
              </a:rPr>
              <a:t> </a:t>
            </a:r>
            <a:r>
              <a:rPr sz="3000" b="1" spc="-5" dirty="0">
                <a:solidFill>
                  <a:srgbClr val="6B9361"/>
                </a:solidFill>
                <a:latin typeface="Calibri"/>
                <a:cs typeface="Calibri"/>
              </a:rPr>
              <a:t>tools</a:t>
            </a:r>
            <a:r>
              <a:rPr sz="3000" b="1" spc="-15" dirty="0">
                <a:solidFill>
                  <a:srgbClr val="6B9361"/>
                </a:solidFill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to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analyze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code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for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potential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unsafe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functions.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84095" y="658113"/>
            <a:ext cx="86233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Defense</a:t>
            </a:r>
            <a:r>
              <a:rPr spc="-10" dirty="0"/>
              <a:t> </a:t>
            </a:r>
            <a:r>
              <a:rPr spc="-5" dirty="0"/>
              <a:t>Against</a:t>
            </a:r>
            <a:r>
              <a:rPr spc="25" dirty="0"/>
              <a:t> </a:t>
            </a:r>
            <a:r>
              <a:rPr spc="-5" dirty="0"/>
              <a:t>Buffer</a:t>
            </a:r>
            <a:r>
              <a:rPr dirty="0"/>
              <a:t> </a:t>
            </a:r>
            <a:r>
              <a:rPr spc="-10" dirty="0"/>
              <a:t>Overflow</a:t>
            </a:r>
            <a:r>
              <a:rPr spc="-5" dirty="0"/>
              <a:t> Attacks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6508" y="1473708"/>
            <a:ext cx="3419855" cy="352348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96797" y="1568786"/>
            <a:ext cx="10494010" cy="464820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3378200">
              <a:lnSpc>
                <a:spcPct val="100000"/>
              </a:lnSpc>
              <a:spcBef>
                <a:spcPts val="645"/>
              </a:spcBef>
            </a:pPr>
            <a:r>
              <a:rPr sz="3000" b="1" spc="-5" dirty="0">
                <a:solidFill>
                  <a:srgbClr val="6B9361"/>
                </a:solidFill>
                <a:latin typeface="Calibri"/>
                <a:cs typeface="Calibri"/>
              </a:rPr>
              <a:t>Analysis</a:t>
            </a:r>
            <a:r>
              <a:rPr sz="3000" b="1" spc="-70" dirty="0">
                <a:solidFill>
                  <a:srgbClr val="6B9361"/>
                </a:solidFill>
                <a:latin typeface="Calibri"/>
                <a:cs typeface="Calibri"/>
              </a:rPr>
              <a:t> </a:t>
            </a:r>
            <a:r>
              <a:rPr sz="3000" b="1" spc="-5" dirty="0">
                <a:solidFill>
                  <a:srgbClr val="6B9361"/>
                </a:solidFill>
                <a:latin typeface="Calibri"/>
                <a:cs typeface="Calibri"/>
              </a:rPr>
              <a:t>Tools…</a:t>
            </a:r>
            <a:endParaRPr sz="3000">
              <a:latin typeface="Calibri"/>
              <a:cs typeface="Calibri"/>
            </a:endParaRPr>
          </a:p>
          <a:p>
            <a:pPr marL="4292600" marR="2069464" indent="-228600">
              <a:lnSpc>
                <a:spcPct val="114999"/>
              </a:lnSpc>
              <a:buSzPct val="96666"/>
              <a:buChar char="●"/>
              <a:tabLst>
                <a:tab pos="4295775" algn="l"/>
              </a:tabLst>
            </a:pPr>
            <a:r>
              <a:rPr sz="3000" spc="-5" dirty="0">
                <a:latin typeface="Calibri"/>
                <a:cs typeface="Calibri"/>
              </a:rPr>
              <a:t>Can </a:t>
            </a:r>
            <a:r>
              <a:rPr sz="3000" b="1" spc="-10" dirty="0">
                <a:solidFill>
                  <a:srgbClr val="6B9361"/>
                </a:solidFill>
                <a:latin typeface="Calibri"/>
                <a:cs typeface="Calibri"/>
              </a:rPr>
              <a:t>flag </a:t>
            </a:r>
            <a:r>
              <a:rPr sz="3000" spc="-5" dirty="0">
                <a:latin typeface="Calibri"/>
                <a:cs typeface="Calibri"/>
              </a:rPr>
              <a:t>potentially unsafe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functions/constructs</a:t>
            </a:r>
            <a:endParaRPr sz="3000">
              <a:latin typeface="Calibri"/>
              <a:cs typeface="Calibri"/>
            </a:endParaRPr>
          </a:p>
          <a:p>
            <a:pPr marL="4292600" marR="5080" indent="-228600">
              <a:lnSpc>
                <a:spcPct val="114999"/>
              </a:lnSpc>
              <a:spcBef>
                <a:spcPts val="5"/>
              </a:spcBef>
              <a:buSzPct val="96666"/>
              <a:buChar char="●"/>
              <a:tabLst>
                <a:tab pos="4295775" algn="l"/>
              </a:tabLst>
            </a:pPr>
            <a:r>
              <a:rPr sz="3000" spc="-5" dirty="0">
                <a:latin typeface="Calibri"/>
                <a:cs typeface="Calibri"/>
              </a:rPr>
              <a:t>Can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6B9361"/>
                </a:solidFill>
                <a:latin typeface="Calibri"/>
                <a:cs typeface="Calibri"/>
              </a:rPr>
              <a:t>help</a:t>
            </a:r>
            <a:r>
              <a:rPr sz="3000" b="1" spc="-25" dirty="0">
                <a:solidFill>
                  <a:srgbClr val="6B9361"/>
                </a:solidFill>
                <a:latin typeface="Calibri"/>
                <a:cs typeface="Calibri"/>
              </a:rPr>
              <a:t> </a:t>
            </a:r>
            <a:r>
              <a:rPr sz="3000" b="1" spc="-5" dirty="0">
                <a:solidFill>
                  <a:srgbClr val="6B9361"/>
                </a:solidFill>
                <a:latin typeface="Calibri"/>
                <a:cs typeface="Calibri"/>
              </a:rPr>
              <a:t>mitigate</a:t>
            </a:r>
            <a:r>
              <a:rPr sz="3000" b="1" spc="-15" dirty="0">
                <a:solidFill>
                  <a:srgbClr val="6B9361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6B9361"/>
                </a:solidFill>
                <a:latin typeface="Calibri"/>
                <a:cs typeface="Calibri"/>
              </a:rPr>
              <a:t>security</a:t>
            </a:r>
            <a:r>
              <a:rPr sz="3000" b="1" spc="-15" dirty="0">
                <a:solidFill>
                  <a:srgbClr val="6B9361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6B9361"/>
                </a:solidFill>
                <a:latin typeface="Calibri"/>
                <a:cs typeface="Calibri"/>
              </a:rPr>
              <a:t>lapses</a:t>
            </a:r>
            <a:r>
              <a:rPr sz="3000" dirty="0">
                <a:latin typeface="Calibri"/>
                <a:cs typeface="Calibri"/>
              </a:rPr>
              <a:t>,</a:t>
            </a:r>
            <a:r>
              <a:rPr sz="3000" spc="-5" dirty="0">
                <a:latin typeface="Calibri"/>
                <a:cs typeface="Calibri"/>
              </a:rPr>
              <a:t> but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it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is </a:t>
            </a:r>
            <a:r>
              <a:rPr sz="3000" spc="-5" dirty="0">
                <a:latin typeface="Calibri"/>
                <a:cs typeface="Calibri"/>
              </a:rPr>
              <a:t>really hard </a:t>
            </a:r>
            <a:r>
              <a:rPr sz="3000" dirty="0">
                <a:latin typeface="Calibri"/>
                <a:cs typeface="Calibri"/>
              </a:rPr>
              <a:t>to </a:t>
            </a:r>
            <a:r>
              <a:rPr sz="3000" spc="-5" dirty="0">
                <a:latin typeface="Calibri"/>
                <a:cs typeface="Calibri"/>
              </a:rPr>
              <a:t>eliminate </a:t>
            </a:r>
            <a:r>
              <a:rPr sz="3000" dirty="0">
                <a:latin typeface="Calibri"/>
                <a:cs typeface="Calibri"/>
              </a:rPr>
              <a:t>all </a:t>
            </a:r>
            <a:r>
              <a:rPr sz="3000" spc="-10" dirty="0">
                <a:latin typeface="Calibri"/>
                <a:cs typeface="Calibri"/>
              </a:rPr>
              <a:t>buffer </a:t>
            </a:r>
            <a:r>
              <a:rPr sz="3000" spc="-5" dirty="0">
                <a:latin typeface="Calibri"/>
                <a:cs typeface="Calibri"/>
              </a:rPr>
              <a:t> overflows.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000" spc="-10" dirty="0">
                <a:latin typeface="Calibri"/>
                <a:cs typeface="Calibri"/>
              </a:rPr>
              <a:t>Examples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of analysis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tools </a:t>
            </a:r>
            <a:r>
              <a:rPr sz="3000" dirty="0">
                <a:latin typeface="Calibri"/>
                <a:cs typeface="Calibri"/>
              </a:rPr>
              <a:t>can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be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found </a:t>
            </a:r>
            <a:r>
              <a:rPr sz="3000" dirty="0">
                <a:latin typeface="Calibri"/>
                <a:cs typeface="Calibri"/>
              </a:rPr>
              <a:t>at:</a:t>
            </a:r>
            <a:endParaRPr sz="30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515"/>
              </a:spcBef>
            </a:pPr>
            <a:r>
              <a:rPr sz="2400" b="1" u="heavy" spc="-5" dirty="0">
                <a:solidFill>
                  <a:srgbClr val="6600CC"/>
                </a:solidFill>
                <a:uFill>
                  <a:solidFill>
                    <a:srgbClr val="6600CC"/>
                  </a:solidFill>
                </a:uFill>
                <a:latin typeface="Calibri"/>
                <a:cs typeface="Calibri"/>
                <a:hlinkClick r:id="rId3"/>
              </a:rPr>
              <a:t>https://www.owasp.org/index.php/Source_Code_Analysis_Tools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84095" y="658113"/>
            <a:ext cx="86233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Defense</a:t>
            </a:r>
            <a:r>
              <a:rPr spc="-10" dirty="0"/>
              <a:t> </a:t>
            </a:r>
            <a:r>
              <a:rPr spc="-5" dirty="0"/>
              <a:t>Against</a:t>
            </a:r>
            <a:r>
              <a:rPr spc="25" dirty="0"/>
              <a:t> </a:t>
            </a:r>
            <a:r>
              <a:rPr spc="-5" dirty="0"/>
              <a:t>Buffer</a:t>
            </a:r>
            <a:r>
              <a:rPr dirty="0"/>
              <a:t> </a:t>
            </a:r>
            <a:r>
              <a:rPr spc="-10" dirty="0"/>
              <a:t>Overflow</a:t>
            </a:r>
            <a:r>
              <a:rPr spc="-5" dirty="0"/>
              <a:t> Attacks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8860" y="949578"/>
            <a:ext cx="4795520" cy="1227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95">
              <a:lnSpc>
                <a:spcPts val="5210"/>
              </a:lnSpc>
              <a:spcBef>
                <a:spcPts val="100"/>
              </a:spcBef>
            </a:pPr>
            <a:r>
              <a:rPr sz="4800" spc="-285" dirty="0">
                <a:latin typeface="Arial"/>
                <a:cs typeface="Arial"/>
              </a:rPr>
              <a:t>S</a:t>
            </a:r>
            <a:r>
              <a:rPr sz="4800" spc="-260" dirty="0">
                <a:latin typeface="Arial"/>
                <a:cs typeface="Arial"/>
              </a:rPr>
              <a:t>o</a:t>
            </a:r>
            <a:r>
              <a:rPr sz="4800" spc="-150" dirty="0">
                <a:latin typeface="Arial"/>
                <a:cs typeface="Arial"/>
              </a:rPr>
              <a:t>f</a:t>
            </a:r>
            <a:r>
              <a:rPr sz="4800" spc="-65" dirty="0">
                <a:latin typeface="Arial"/>
                <a:cs typeface="Arial"/>
              </a:rPr>
              <a:t>t</a:t>
            </a:r>
            <a:r>
              <a:rPr sz="4800" spc="-220" dirty="0">
                <a:latin typeface="Arial"/>
                <a:cs typeface="Arial"/>
              </a:rPr>
              <a:t>w</a:t>
            </a:r>
            <a:r>
              <a:rPr sz="4800" spc="135" dirty="0">
                <a:latin typeface="Arial"/>
                <a:cs typeface="Arial"/>
              </a:rPr>
              <a:t>a</a:t>
            </a:r>
            <a:r>
              <a:rPr sz="4800" spc="-240" dirty="0">
                <a:latin typeface="Arial"/>
                <a:cs typeface="Arial"/>
              </a:rPr>
              <a:t>r</a:t>
            </a:r>
            <a:r>
              <a:rPr sz="4800" dirty="0">
                <a:latin typeface="Arial"/>
                <a:cs typeface="Arial"/>
              </a:rPr>
              <a:t>e</a:t>
            </a:r>
            <a:r>
              <a:rPr sz="4800" spc="-405" dirty="0">
                <a:latin typeface="Arial"/>
                <a:cs typeface="Arial"/>
              </a:rPr>
              <a:t> </a:t>
            </a:r>
            <a:r>
              <a:rPr sz="4800" spc="-285" dirty="0">
                <a:latin typeface="Arial"/>
                <a:cs typeface="Arial"/>
              </a:rPr>
              <a:t>S</a:t>
            </a:r>
            <a:r>
              <a:rPr sz="4800" spc="-35" dirty="0">
                <a:latin typeface="Arial"/>
                <a:cs typeface="Arial"/>
              </a:rPr>
              <a:t>e</a:t>
            </a:r>
            <a:r>
              <a:rPr sz="4800" spc="-105" dirty="0">
                <a:latin typeface="Arial"/>
                <a:cs typeface="Arial"/>
              </a:rPr>
              <a:t>c</a:t>
            </a:r>
            <a:r>
              <a:rPr sz="4800" spc="-275" dirty="0">
                <a:latin typeface="Arial"/>
                <a:cs typeface="Arial"/>
              </a:rPr>
              <a:t>u</a:t>
            </a:r>
            <a:r>
              <a:rPr sz="4800" spc="-240" dirty="0">
                <a:latin typeface="Arial"/>
                <a:cs typeface="Arial"/>
              </a:rPr>
              <a:t>r</a:t>
            </a:r>
            <a:r>
              <a:rPr sz="4800" spc="-175" dirty="0">
                <a:latin typeface="Arial"/>
                <a:cs typeface="Arial"/>
              </a:rPr>
              <a:t>i</a:t>
            </a:r>
            <a:r>
              <a:rPr sz="4800" spc="-240" dirty="0">
                <a:latin typeface="Arial"/>
                <a:cs typeface="Arial"/>
              </a:rPr>
              <a:t>t</a:t>
            </a:r>
            <a:r>
              <a:rPr sz="4800" spc="-285" dirty="0">
                <a:latin typeface="Arial"/>
                <a:cs typeface="Arial"/>
              </a:rPr>
              <a:t>y</a:t>
            </a:r>
            <a:endParaRPr sz="4800">
              <a:latin typeface="Arial"/>
              <a:cs typeface="Arial"/>
            </a:endParaRPr>
          </a:p>
          <a:p>
            <a:pPr marL="12700">
              <a:lnSpc>
                <a:spcPts val="4250"/>
              </a:lnSpc>
            </a:pPr>
            <a:r>
              <a:rPr spc="-345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spc="-3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pc="-320" dirty="0">
                <a:solidFill>
                  <a:srgbClr val="000000"/>
                </a:solidFill>
                <a:latin typeface="Arial"/>
                <a:cs typeface="Arial"/>
              </a:rPr>
              <a:t>ss</a:t>
            </a:r>
            <a:r>
              <a:rPr spc="-225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pc="-185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pc="-3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pc="-11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pc="-27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pc="-10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pc="-135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pc="-235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pc="-110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spc="-225" dirty="0">
                <a:solidFill>
                  <a:srgbClr val="000000"/>
                </a:solidFill>
                <a:latin typeface="Arial"/>
                <a:cs typeface="Arial"/>
              </a:rPr>
              <a:t>u</a:t>
            </a:r>
            <a:r>
              <a:rPr spc="-95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spc="-18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pc="-17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pc="-225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pc="-185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90650" y="2748534"/>
            <a:ext cx="9831705" cy="2442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7970" indent="-229235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Times New Roman"/>
              <a:buChar char="●"/>
              <a:tabLst>
                <a:tab pos="268605" algn="l"/>
              </a:tabLst>
            </a:pPr>
            <a:r>
              <a:rPr sz="2400" b="1" spc="-70" dirty="0">
                <a:solidFill>
                  <a:srgbClr val="6B9361"/>
                </a:solidFill>
                <a:latin typeface="Arial"/>
                <a:cs typeface="Arial"/>
              </a:rPr>
              <a:t>Software</a:t>
            </a:r>
            <a:r>
              <a:rPr sz="2400" b="1" spc="-220" dirty="0">
                <a:solidFill>
                  <a:srgbClr val="6B9361"/>
                </a:solidFill>
                <a:latin typeface="Arial"/>
                <a:cs typeface="Arial"/>
              </a:rPr>
              <a:t> </a:t>
            </a:r>
            <a:r>
              <a:rPr sz="2400" b="1" spc="-114" dirty="0">
                <a:solidFill>
                  <a:srgbClr val="6B9361"/>
                </a:solidFill>
                <a:latin typeface="Arial"/>
                <a:cs typeface="Arial"/>
              </a:rPr>
              <a:t>vulnerabilities</a:t>
            </a:r>
            <a:r>
              <a:rPr sz="2400" b="1" spc="-215" dirty="0">
                <a:solidFill>
                  <a:srgbClr val="6B9361"/>
                </a:solidFill>
                <a:latin typeface="Arial"/>
                <a:cs typeface="Arial"/>
              </a:rPr>
              <a:t> </a:t>
            </a:r>
            <a:r>
              <a:rPr sz="2400" spc="70" dirty="0">
                <a:latin typeface="Microsoft Sans Serif"/>
                <a:cs typeface="Microsoft Sans Serif"/>
              </a:rPr>
              <a:t>and</a:t>
            </a:r>
            <a:r>
              <a:rPr sz="2400" spc="-114" dirty="0">
                <a:latin typeface="Microsoft Sans Serif"/>
                <a:cs typeface="Microsoft Sans Serif"/>
              </a:rPr>
              <a:t> </a:t>
            </a:r>
            <a:r>
              <a:rPr sz="2400" spc="30" dirty="0">
                <a:latin typeface="Microsoft Sans Serif"/>
                <a:cs typeface="Microsoft Sans Serif"/>
              </a:rPr>
              <a:t>how</a:t>
            </a:r>
            <a:r>
              <a:rPr sz="2400" spc="-114" dirty="0">
                <a:latin typeface="Microsoft Sans Serif"/>
                <a:cs typeface="Microsoft Sans Serif"/>
              </a:rPr>
              <a:t> </a:t>
            </a:r>
            <a:r>
              <a:rPr sz="2400" spc="55" dirty="0">
                <a:latin typeface="Microsoft Sans Serif"/>
                <a:cs typeface="Microsoft Sans Serif"/>
              </a:rPr>
              <a:t>attackers</a:t>
            </a:r>
            <a:r>
              <a:rPr sz="2400" spc="-135" dirty="0">
                <a:latin typeface="Microsoft Sans Serif"/>
                <a:cs typeface="Microsoft Sans Serif"/>
              </a:rPr>
              <a:t> </a:t>
            </a:r>
            <a:r>
              <a:rPr sz="2400" b="1" spc="-114" dirty="0">
                <a:solidFill>
                  <a:srgbClr val="6B9361"/>
                </a:solidFill>
                <a:latin typeface="Arial"/>
                <a:cs typeface="Arial"/>
              </a:rPr>
              <a:t>exploit</a:t>
            </a:r>
            <a:r>
              <a:rPr sz="2400" b="1" spc="-210" dirty="0">
                <a:solidFill>
                  <a:srgbClr val="6B9361"/>
                </a:solidFill>
                <a:latin typeface="Arial"/>
                <a:cs typeface="Arial"/>
              </a:rPr>
              <a:t> </a:t>
            </a:r>
            <a:r>
              <a:rPr sz="2400" b="1" spc="-80" dirty="0">
                <a:solidFill>
                  <a:srgbClr val="6B9361"/>
                </a:solidFill>
                <a:latin typeface="Arial"/>
                <a:cs typeface="Arial"/>
              </a:rPr>
              <a:t>them</a:t>
            </a:r>
            <a:r>
              <a:rPr sz="2400" spc="-80" dirty="0">
                <a:latin typeface="Microsoft Sans Serif"/>
                <a:cs typeface="Microsoft Sans Serif"/>
              </a:rPr>
              <a:t>.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buFont typeface="Times New Roman"/>
              <a:buChar char="●"/>
            </a:pPr>
            <a:endParaRPr sz="2600">
              <a:latin typeface="Microsoft Sans Serif"/>
              <a:cs typeface="Microsoft Sans Serif"/>
            </a:endParaRPr>
          </a:p>
          <a:p>
            <a:pPr marL="393065" indent="-381000">
              <a:lnSpc>
                <a:spcPct val="100000"/>
              </a:lnSpc>
              <a:spcBef>
                <a:spcPts val="1680"/>
              </a:spcBef>
              <a:buClr>
                <a:srgbClr val="000000"/>
              </a:buClr>
              <a:buFont typeface="Times New Roman"/>
              <a:buChar char="●"/>
              <a:tabLst>
                <a:tab pos="393065" algn="l"/>
                <a:tab pos="393700" algn="l"/>
              </a:tabLst>
            </a:pPr>
            <a:r>
              <a:rPr sz="2400" b="1" spc="-90" dirty="0">
                <a:solidFill>
                  <a:srgbClr val="6B9361"/>
                </a:solidFill>
                <a:latin typeface="Arial"/>
                <a:cs typeface="Arial"/>
              </a:rPr>
              <a:t>Defenses</a:t>
            </a:r>
            <a:r>
              <a:rPr sz="2400" b="1" spc="-215" dirty="0">
                <a:solidFill>
                  <a:srgbClr val="6B9361"/>
                </a:solidFill>
                <a:latin typeface="Arial"/>
                <a:cs typeface="Arial"/>
              </a:rPr>
              <a:t> </a:t>
            </a:r>
            <a:r>
              <a:rPr sz="2400" b="1" spc="-65" dirty="0">
                <a:solidFill>
                  <a:srgbClr val="6B9361"/>
                </a:solidFill>
                <a:latin typeface="Arial"/>
                <a:cs typeface="Arial"/>
              </a:rPr>
              <a:t>against</a:t>
            </a:r>
            <a:r>
              <a:rPr sz="2400" b="1" spc="-210" dirty="0">
                <a:solidFill>
                  <a:srgbClr val="6B9361"/>
                </a:solidFill>
                <a:latin typeface="Arial"/>
                <a:cs typeface="Arial"/>
              </a:rPr>
              <a:t> </a:t>
            </a:r>
            <a:r>
              <a:rPr sz="2400" b="1" spc="-40" dirty="0">
                <a:solidFill>
                  <a:srgbClr val="6B9361"/>
                </a:solidFill>
                <a:latin typeface="Arial"/>
                <a:cs typeface="Arial"/>
              </a:rPr>
              <a:t>attacks</a:t>
            </a:r>
            <a:r>
              <a:rPr sz="2400" b="1" spc="-245" dirty="0">
                <a:solidFill>
                  <a:srgbClr val="6B9361"/>
                </a:solidFill>
                <a:latin typeface="Arial"/>
                <a:cs typeface="Arial"/>
              </a:rPr>
              <a:t> </a:t>
            </a:r>
            <a:r>
              <a:rPr sz="2400" spc="85" dirty="0">
                <a:latin typeface="Microsoft Sans Serif"/>
                <a:cs typeface="Microsoft Sans Serif"/>
              </a:rPr>
              <a:t>that</a:t>
            </a:r>
            <a:r>
              <a:rPr sz="2400" spc="-114" dirty="0">
                <a:latin typeface="Microsoft Sans Serif"/>
                <a:cs typeface="Microsoft Sans Serif"/>
              </a:rPr>
              <a:t> </a:t>
            </a:r>
            <a:r>
              <a:rPr sz="2400" spc="45" dirty="0">
                <a:latin typeface="Microsoft Sans Serif"/>
                <a:cs typeface="Microsoft Sans Serif"/>
              </a:rPr>
              <a:t>try</a:t>
            </a:r>
            <a:r>
              <a:rPr sz="2400" spc="-125" dirty="0">
                <a:latin typeface="Microsoft Sans Serif"/>
                <a:cs typeface="Microsoft Sans Serif"/>
              </a:rPr>
              <a:t> </a:t>
            </a:r>
            <a:r>
              <a:rPr sz="2400" spc="65" dirty="0">
                <a:latin typeface="Microsoft Sans Serif"/>
                <a:cs typeface="Microsoft Sans Serif"/>
              </a:rPr>
              <a:t>to</a:t>
            </a:r>
            <a:r>
              <a:rPr sz="2400" spc="-110" dirty="0">
                <a:latin typeface="Microsoft Sans Serif"/>
                <a:cs typeface="Microsoft Sans Serif"/>
              </a:rPr>
              <a:t> </a:t>
            </a:r>
            <a:r>
              <a:rPr sz="2400" spc="5" dirty="0">
                <a:latin typeface="Microsoft Sans Serif"/>
                <a:cs typeface="Microsoft Sans Serif"/>
              </a:rPr>
              <a:t>exploit</a:t>
            </a:r>
            <a:r>
              <a:rPr sz="2400" spc="-125" dirty="0">
                <a:latin typeface="Microsoft Sans Serif"/>
                <a:cs typeface="Microsoft Sans Serif"/>
              </a:rPr>
              <a:t> </a:t>
            </a:r>
            <a:r>
              <a:rPr sz="2400" spc="45" dirty="0">
                <a:latin typeface="Microsoft Sans Serif"/>
                <a:cs typeface="Microsoft Sans Serif"/>
              </a:rPr>
              <a:t>buffer</a:t>
            </a:r>
            <a:r>
              <a:rPr sz="2400" spc="-9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overflows.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Times New Roman"/>
              <a:buChar char="●"/>
            </a:pPr>
            <a:endParaRPr sz="2500">
              <a:latin typeface="Microsoft Sans Serif"/>
              <a:cs typeface="Microsoft Sans Serif"/>
            </a:endParaRPr>
          </a:p>
          <a:p>
            <a:pPr marL="380365" marR="5080" indent="-380365" algn="r">
              <a:lnSpc>
                <a:spcPct val="100000"/>
              </a:lnSpc>
              <a:buClr>
                <a:srgbClr val="000000"/>
              </a:buClr>
              <a:buFont typeface="Times New Roman"/>
              <a:buChar char="●"/>
              <a:tabLst>
                <a:tab pos="380365" algn="l"/>
                <a:tab pos="381000" algn="l"/>
              </a:tabLst>
            </a:pPr>
            <a:r>
              <a:rPr sz="2400" b="1" spc="-75" dirty="0">
                <a:solidFill>
                  <a:srgbClr val="6B9361"/>
                </a:solidFill>
                <a:latin typeface="Arial"/>
                <a:cs typeface="Arial"/>
              </a:rPr>
              <a:t>Secure</a:t>
            </a:r>
            <a:r>
              <a:rPr sz="2400" b="1" spc="-225" dirty="0">
                <a:solidFill>
                  <a:srgbClr val="6B9361"/>
                </a:solidFill>
                <a:latin typeface="Arial"/>
                <a:cs typeface="Arial"/>
              </a:rPr>
              <a:t> </a:t>
            </a:r>
            <a:r>
              <a:rPr sz="2400" b="1" spc="-110" dirty="0">
                <a:solidFill>
                  <a:srgbClr val="6B9361"/>
                </a:solidFill>
                <a:latin typeface="Arial"/>
                <a:cs typeface="Arial"/>
              </a:rPr>
              <a:t>programming:</a:t>
            </a:r>
            <a:r>
              <a:rPr sz="2400" b="1" spc="290" dirty="0">
                <a:solidFill>
                  <a:srgbClr val="6B9361"/>
                </a:solidFill>
                <a:latin typeface="Arial"/>
                <a:cs typeface="Arial"/>
              </a:rPr>
              <a:t> </a:t>
            </a:r>
            <a:r>
              <a:rPr sz="2400" spc="10" dirty="0">
                <a:latin typeface="Microsoft Sans Serif"/>
                <a:cs typeface="Microsoft Sans Serif"/>
              </a:rPr>
              <a:t>Code</a:t>
            </a:r>
            <a:r>
              <a:rPr sz="2400" spc="-135" dirty="0">
                <a:latin typeface="Microsoft Sans Serif"/>
                <a:cs typeface="Microsoft Sans Serif"/>
              </a:rPr>
              <a:t> </a:t>
            </a:r>
            <a:r>
              <a:rPr sz="2400" i="1" spc="-5" dirty="0">
                <a:latin typeface="Arial"/>
                <a:cs typeface="Arial"/>
              </a:rPr>
              <a:t>“</a:t>
            </a:r>
            <a:r>
              <a:rPr sz="2400" spc="-5" dirty="0">
                <a:latin typeface="Microsoft Sans Serif"/>
                <a:cs typeface="Microsoft Sans Serif"/>
              </a:rPr>
              <a:t>defensively</a:t>
            </a:r>
            <a:r>
              <a:rPr sz="2400" i="1" spc="-5" dirty="0">
                <a:latin typeface="Arial"/>
                <a:cs typeface="Arial"/>
              </a:rPr>
              <a:t>”</a:t>
            </a:r>
            <a:r>
              <a:rPr sz="2400" spc="-5" dirty="0">
                <a:latin typeface="Microsoft Sans Serif"/>
                <a:cs typeface="Microsoft Sans Serif"/>
              </a:rPr>
              <a:t>,</a:t>
            </a:r>
            <a:r>
              <a:rPr sz="2400" spc="-105" dirty="0">
                <a:latin typeface="Microsoft Sans Serif"/>
                <a:cs typeface="Microsoft Sans Serif"/>
              </a:rPr>
              <a:t> </a:t>
            </a:r>
            <a:r>
              <a:rPr sz="2400" spc="35" dirty="0">
                <a:latin typeface="Microsoft Sans Serif"/>
                <a:cs typeface="Microsoft Sans Serif"/>
              </a:rPr>
              <a:t>expecting</a:t>
            </a:r>
            <a:r>
              <a:rPr sz="2400" spc="-114" dirty="0">
                <a:latin typeface="Microsoft Sans Serif"/>
                <a:cs typeface="Microsoft Sans Serif"/>
              </a:rPr>
              <a:t> </a:t>
            </a:r>
            <a:r>
              <a:rPr sz="2400" spc="30" dirty="0">
                <a:latin typeface="Microsoft Sans Serif"/>
                <a:cs typeface="Microsoft Sans Serif"/>
              </a:rPr>
              <a:t>it</a:t>
            </a:r>
            <a:r>
              <a:rPr sz="2400" spc="-120" dirty="0">
                <a:latin typeface="Microsoft Sans Serif"/>
                <a:cs typeface="Microsoft Sans Serif"/>
              </a:rPr>
              <a:t> </a:t>
            </a:r>
            <a:r>
              <a:rPr sz="2400" spc="65" dirty="0">
                <a:latin typeface="Microsoft Sans Serif"/>
                <a:cs typeface="Microsoft Sans Serif"/>
              </a:rPr>
              <a:t>to</a:t>
            </a:r>
            <a:r>
              <a:rPr sz="2400" spc="-120" dirty="0">
                <a:latin typeface="Microsoft Sans Serif"/>
                <a:cs typeface="Microsoft Sans Serif"/>
              </a:rPr>
              <a:t> </a:t>
            </a:r>
            <a:r>
              <a:rPr sz="2400" spc="45" dirty="0">
                <a:latin typeface="Microsoft Sans Serif"/>
                <a:cs typeface="Microsoft Sans Serif"/>
              </a:rPr>
              <a:t>be</a:t>
            </a:r>
            <a:r>
              <a:rPr sz="2400" spc="-12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exploited.</a:t>
            </a:r>
            <a:endParaRPr sz="2400">
              <a:latin typeface="Microsoft Sans Serif"/>
              <a:cs typeface="Microsoft Sans Serif"/>
            </a:endParaRPr>
          </a:p>
          <a:p>
            <a:pPr marR="46990" algn="r">
              <a:lnSpc>
                <a:spcPct val="100000"/>
              </a:lnSpc>
              <a:spcBef>
                <a:spcPts val="5"/>
              </a:spcBef>
            </a:pPr>
            <a:r>
              <a:rPr sz="2400" spc="-15" dirty="0">
                <a:latin typeface="Microsoft Sans Serif"/>
                <a:cs typeface="Microsoft Sans Serif"/>
              </a:rPr>
              <a:t>Do</a:t>
            </a:r>
            <a:r>
              <a:rPr sz="2400" spc="-130" dirty="0">
                <a:latin typeface="Microsoft Sans Serif"/>
                <a:cs typeface="Microsoft Sans Serif"/>
              </a:rPr>
              <a:t> </a:t>
            </a:r>
            <a:r>
              <a:rPr sz="2400" spc="50" dirty="0">
                <a:latin typeface="Microsoft Sans Serif"/>
                <a:cs typeface="Microsoft Sans Serif"/>
              </a:rPr>
              <a:t>not</a:t>
            </a:r>
            <a:r>
              <a:rPr sz="2400" spc="-130" dirty="0">
                <a:latin typeface="Microsoft Sans Serif"/>
                <a:cs typeface="Microsoft Sans Serif"/>
              </a:rPr>
              <a:t> </a:t>
            </a:r>
            <a:r>
              <a:rPr sz="2400" spc="45" dirty="0">
                <a:latin typeface="Microsoft Sans Serif"/>
                <a:cs typeface="Microsoft Sans Serif"/>
              </a:rPr>
              <a:t>trust</a:t>
            </a:r>
            <a:r>
              <a:rPr sz="2400" spc="-100" dirty="0">
                <a:latin typeface="Microsoft Sans Serif"/>
                <a:cs typeface="Microsoft Sans Serif"/>
              </a:rPr>
              <a:t> </a:t>
            </a:r>
            <a:r>
              <a:rPr sz="2400" spc="45" dirty="0">
                <a:latin typeface="Microsoft Sans Serif"/>
                <a:cs typeface="Microsoft Sans Serif"/>
              </a:rPr>
              <a:t>the</a:t>
            </a:r>
            <a:r>
              <a:rPr sz="2400" spc="-114" dirty="0">
                <a:latin typeface="Microsoft Sans Serif"/>
                <a:cs typeface="Microsoft Sans Serif"/>
              </a:rPr>
              <a:t> </a:t>
            </a:r>
            <a:r>
              <a:rPr sz="2400" i="1" spc="35" dirty="0">
                <a:latin typeface="Arial"/>
                <a:cs typeface="Arial"/>
              </a:rPr>
              <a:t>“</a:t>
            </a:r>
            <a:r>
              <a:rPr sz="2400" spc="35" dirty="0">
                <a:latin typeface="Microsoft Sans Serif"/>
                <a:cs typeface="Microsoft Sans Serif"/>
              </a:rPr>
              <a:t>inputs</a:t>
            </a:r>
            <a:r>
              <a:rPr sz="2400" i="1" spc="35" dirty="0">
                <a:latin typeface="Arial"/>
                <a:cs typeface="Arial"/>
              </a:rPr>
              <a:t>”</a:t>
            </a:r>
            <a:r>
              <a:rPr sz="2400" i="1" spc="-140" dirty="0">
                <a:latin typeface="Arial"/>
                <a:cs typeface="Arial"/>
              </a:rPr>
              <a:t> </a:t>
            </a:r>
            <a:r>
              <a:rPr sz="2400" spc="85" dirty="0">
                <a:latin typeface="Microsoft Sans Serif"/>
                <a:cs typeface="Microsoft Sans Serif"/>
              </a:rPr>
              <a:t>that</a:t>
            </a:r>
            <a:r>
              <a:rPr sz="2400" spc="-120" dirty="0">
                <a:latin typeface="Microsoft Sans Serif"/>
                <a:cs typeface="Microsoft Sans Serif"/>
              </a:rPr>
              <a:t> </a:t>
            </a:r>
            <a:r>
              <a:rPr sz="2400" spc="50" dirty="0">
                <a:latin typeface="Microsoft Sans Serif"/>
                <a:cs typeface="Microsoft Sans Serif"/>
              </a:rPr>
              <a:t>come</a:t>
            </a:r>
            <a:r>
              <a:rPr sz="2400" spc="-135" dirty="0">
                <a:latin typeface="Microsoft Sans Serif"/>
                <a:cs typeface="Microsoft Sans Serif"/>
              </a:rPr>
              <a:t> </a:t>
            </a:r>
            <a:r>
              <a:rPr sz="2400" spc="50" dirty="0">
                <a:latin typeface="Microsoft Sans Serif"/>
                <a:cs typeface="Microsoft Sans Serif"/>
              </a:rPr>
              <a:t>from</a:t>
            </a:r>
            <a:r>
              <a:rPr sz="2400" spc="-13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users</a:t>
            </a:r>
            <a:r>
              <a:rPr sz="2400" spc="-105" dirty="0">
                <a:latin typeface="Microsoft Sans Serif"/>
                <a:cs typeface="Microsoft Sans Serif"/>
              </a:rPr>
              <a:t> </a:t>
            </a:r>
            <a:r>
              <a:rPr sz="2400" spc="40" dirty="0">
                <a:latin typeface="Microsoft Sans Serif"/>
                <a:cs typeface="Microsoft Sans Serif"/>
              </a:rPr>
              <a:t>of</a:t>
            </a:r>
            <a:r>
              <a:rPr sz="2400" spc="-130" dirty="0">
                <a:latin typeface="Microsoft Sans Serif"/>
                <a:cs typeface="Microsoft Sans Serif"/>
              </a:rPr>
              <a:t> </a:t>
            </a:r>
            <a:r>
              <a:rPr sz="2400" spc="45" dirty="0">
                <a:latin typeface="Microsoft Sans Serif"/>
                <a:cs typeface="Microsoft Sans Serif"/>
              </a:rPr>
              <a:t>the</a:t>
            </a:r>
            <a:r>
              <a:rPr sz="2400" spc="-114" dirty="0">
                <a:latin typeface="Microsoft Sans Serif"/>
                <a:cs typeface="Microsoft Sans Serif"/>
              </a:rPr>
              <a:t> </a:t>
            </a:r>
            <a:r>
              <a:rPr sz="2400" spc="40" dirty="0">
                <a:latin typeface="Microsoft Sans Serif"/>
                <a:cs typeface="Microsoft Sans Serif"/>
              </a:rPr>
              <a:t>software</a:t>
            </a:r>
            <a:r>
              <a:rPr sz="2400" spc="-125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system.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4869" y="2367533"/>
            <a:ext cx="10124440" cy="0"/>
          </a:xfrm>
          <a:custGeom>
            <a:avLst/>
            <a:gdLst/>
            <a:ahLst/>
            <a:cxnLst/>
            <a:rect l="l" t="t" r="r" b="b"/>
            <a:pathLst>
              <a:path w="10124440">
                <a:moveTo>
                  <a:pt x="0" y="0"/>
                </a:moveTo>
                <a:lnTo>
                  <a:pt x="10124059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4682" y="5791961"/>
            <a:ext cx="10124440" cy="0"/>
          </a:xfrm>
          <a:custGeom>
            <a:avLst/>
            <a:gdLst/>
            <a:ahLst/>
            <a:cxnLst/>
            <a:rect l="l" t="t" r="r" b="b"/>
            <a:pathLst>
              <a:path w="10124440">
                <a:moveTo>
                  <a:pt x="0" y="0"/>
                </a:moveTo>
                <a:lnTo>
                  <a:pt x="10124059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52753"/>
            <a:ext cx="7194550" cy="3684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6B9361"/>
                </a:solidFill>
                <a:latin typeface="Calibri"/>
                <a:cs typeface="Calibri"/>
              </a:rPr>
              <a:t>Stack</a:t>
            </a:r>
            <a:r>
              <a:rPr sz="3000" b="1" spc="-90" dirty="0">
                <a:solidFill>
                  <a:srgbClr val="6B9361"/>
                </a:solidFill>
                <a:latin typeface="Calibri"/>
                <a:cs typeface="Calibri"/>
              </a:rPr>
              <a:t> </a:t>
            </a:r>
            <a:r>
              <a:rPr sz="3000" b="1" spc="-10" dirty="0">
                <a:solidFill>
                  <a:srgbClr val="6B9361"/>
                </a:solidFill>
                <a:latin typeface="Calibri"/>
                <a:cs typeface="Calibri"/>
              </a:rPr>
              <a:t>Canaries: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950">
              <a:latin typeface="Calibri"/>
              <a:cs typeface="Calibri"/>
            </a:endParaRPr>
          </a:p>
          <a:p>
            <a:pPr marL="469900" marR="5080" indent="-228600">
              <a:lnSpc>
                <a:spcPct val="100000"/>
              </a:lnSpc>
              <a:buSzPct val="96666"/>
              <a:buChar char="●"/>
              <a:tabLst>
                <a:tab pos="472440" algn="l"/>
              </a:tabLst>
            </a:pPr>
            <a:r>
              <a:rPr sz="3000" spc="-5" dirty="0">
                <a:latin typeface="Calibri"/>
                <a:cs typeface="Calibri"/>
              </a:rPr>
              <a:t>When </a:t>
            </a:r>
            <a:r>
              <a:rPr sz="3000" dirty="0">
                <a:latin typeface="Calibri"/>
                <a:cs typeface="Calibri"/>
              </a:rPr>
              <a:t>a </a:t>
            </a:r>
            <a:r>
              <a:rPr sz="3000" spc="-5" dirty="0">
                <a:latin typeface="Calibri"/>
                <a:cs typeface="Calibri"/>
              </a:rPr>
              <a:t>return address </a:t>
            </a:r>
            <a:r>
              <a:rPr sz="3000" dirty="0">
                <a:latin typeface="Calibri"/>
                <a:cs typeface="Calibri"/>
              </a:rPr>
              <a:t>is </a:t>
            </a:r>
            <a:r>
              <a:rPr sz="3000" spc="-5" dirty="0">
                <a:latin typeface="Calibri"/>
                <a:cs typeface="Calibri"/>
              </a:rPr>
              <a:t>stored </a:t>
            </a:r>
            <a:r>
              <a:rPr sz="3000" dirty="0">
                <a:latin typeface="Calibri"/>
                <a:cs typeface="Calibri"/>
              </a:rPr>
              <a:t>in a </a:t>
            </a:r>
            <a:r>
              <a:rPr sz="3000" spc="-5" dirty="0">
                <a:latin typeface="Calibri"/>
                <a:cs typeface="Calibri"/>
              </a:rPr>
              <a:t>stack 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frame,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 </a:t>
            </a:r>
            <a:r>
              <a:rPr sz="3000" spc="-5" dirty="0">
                <a:latin typeface="Calibri"/>
                <a:cs typeface="Calibri"/>
              </a:rPr>
              <a:t>random</a:t>
            </a:r>
            <a:r>
              <a:rPr sz="3000" spc="15" dirty="0">
                <a:latin typeface="Calibri"/>
                <a:cs typeface="Calibri"/>
              </a:rPr>
              <a:t> </a:t>
            </a:r>
            <a:r>
              <a:rPr sz="3000" b="1" spc="-10" dirty="0">
                <a:solidFill>
                  <a:srgbClr val="6B9361"/>
                </a:solidFill>
                <a:latin typeface="Calibri"/>
                <a:cs typeface="Calibri"/>
              </a:rPr>
              <a:t>canary</a:t>
            </a:r>
            <a:r>
              <a:rPr sz="3000" b="1" spc="-5" dirty="0">
                <a:solidFill>
                  <a:srgbClr val="6B9361"/>
                </a:solidFill>
                <a:latin typeface="Calibri"/>
                <a:cs typeface="Calibri"/>
              </a:rPr>
              <a:t> </a:t>
            </a:r>
            <a:r>
              <a:rPr sz="3000" b="1" spc="-10" dirty="0">
                <a:solidFill>
                  <a:srgbClr val="6B9361"/>
                </a:solidFill>
                <a:latin typeface="Calibri"/>
                <a:cs typeface="Calibri"/>
              </a:rPr>
              <a:t>value</a:t>
            </a:r>
            <a:r>
              <a:rPr sz="3000" b="1" spc="25" dirty="0">
                <a:solidFill>
                  <a:srgbClr val="6B9361"/>
                </a:solidFill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is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written 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just before </a:t>
            </a:r>
            <a:r>
              <a:rPr sz="3000" dirty="0">
                <a:latin typeface="Calibri"/>
                <a:cs typeface="Calibri"/>
              </a:rPr>
              <a:t>it. Any attempt to </a:t>
            </a:r>
            <a:r>
              <a:rPr sz="3000" spc="-5" dirty="0">
                <a:latin typeface="Calibri"/>
                <a:cs typeface="Calibri"/>
              </a:rPr>
              <a:t>rewrite </a:t>
            </a:r>
            <a:r>
              <a:rPr sz="3000" dirty="0">
                <a:latin typeface="Calibri"/>
                <a:cs typeface="Calibri"/>
              </a:rPr>
              <a:t>the 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address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using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buffer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overflow</a:t>
            </a:r>
            <a:r>
              <a:rPr sz="3000" spc="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will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result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in 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canary</a:t>
            </a:r>
            <a:r>
              <a:rPr sz="3000" spc="-10" dirty="0">
                <a:latin typeface="Calibri"/>
                <a:cs typeface="Calibri"/>
              </a:rPr>
              <a:t> being </a:t>
            </a:r>
            <a:r>
              <a:rPr sz="3000" dirty="0">
                <a:latin typeface="Calibri"/>
                <a:cs typeface="Calibri"/>
              </a:rPr>
              <a:t>rewritten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and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an</a:t>
            </a:r>
            <a:r>
              <a:rPr sz="3000" spc="-10" dirty="0">
                <a:latin typeface="Calibri"/>
                <a:cs typeface="Calibri"/>
              </a:rPr>
              <a:t> overflow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will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be </a:t>
            </a:r>
            <a:r>
              <a:rPr sz="3000" spc="-10" dirty="0">
                <a:latin typeface="Calibri"/>
                <a:cs typeface="Calibri"/>
              </a:rPr>
              <a:t>detected.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17242" y="556005"/>
            <a:ext cx="73558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Thwarting</a:t>
            </a:r>
            <a:r>
              <a:rPr spc="5" dirty="0"/>
              <a:t> </a:t>
            </a:r>
            <a:r>
              <a:rPr spc="-5" dirty="0"/>
              <a:t>Buffer</a:t>
            </a:r>
            <a:r>
              <a:rPr spc="-15" dirty="0"/>
              <a:t> </a:t>
            </a:r>
            <a:r>
              <a:rPr spc="-5" dirty="0"/>
              <a:t>Overflow</a:t>
            </a:r>
            <a:r>
              <a:rPr spc="-15" dirty="0"/>
              <a:t> </a:t>
            </a:r>
            <a:r>
              <a:rPr spc="-5" dirty="0"/>
              <a:t>Attacks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55507" y="1594103"/>
            <a:ext cx="3061716" cy="414527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3238" y="556005"/>
            <a:ext cx="8368030" cy="1640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92810" indent="-307975">
              <a:lnSpc>
                <a:spcPct val="100000"/>
              </a:lnSpc>
              <a:spcBef>
                <a:spcPts val="95"/>
              </a:spcBef>
              <a:buClr>
                <a:srgbClr val="9B37AA"/>
              </a:buClr>
              <a:buSzPct val="97500"/>
              <a:buFont typeface="Calibri"/>
              <a:buChar char="●"/>
              <a:tabLst>
                <a:tab pos="893444" algn="l"/>
              </a:tabLst>
            </a:pPr>
            <a:r>
              <a:rPr sz="4000" b="1" spc="-10" dirty="0">
                <a:solidFill>
                  <a:srgbClr val="9B37AA"/>
                </a:solidFill>
                <a:latin typeface="Calibri"/>
                <a:cs typeface="Calibri"/>
              </a:rPr>
              <a:t>Countermeasure</a:t>
            </a:r>
            <a:r>
              <a:rPr sz="4000" b="1" spc="55" dirty="0">
                <a:solidFill>
                  <a:srgbClr val="9B37AA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9B37AA"/>
                </a:solidFill>
                <a:latin typeface="Calibri"/>
                <a:cs typeface="Calibri"/>
              </a:rPr>
              <a:t>–</a:t>
            </a:r>
            <a:r>
              <a:rPr sz="4000" b="1" spc="-25" dirty="0">
                <a:solidFill>
                  <a:srgbClr val="9B37AA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9B37AA"/>
                </a:solidFill>
                <a:latin typeface="Calibri"/>
                <a:cs typeface="Calibri"/>
              </a:rPr>
              <a:t>Stack</a:t>
            </a:r>
            <a:r>
              <a:rPr sz="4000" b="1" spc="15" dirty="0">
                <a:solidFill>
                  <a:srgbClr val="9B37AA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9B37AA"/>
                </a:solidFill>
                <a:latin typeface="Calibri"/>
                <a:cs typeface="Calibri"/>
              </a:rPr>
              <a:t>Protection</a:t>
            </a:r>
            <a:endParaRPr sz="4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2400" dirty="0">
                <a:solidFill>
                  <a:srgbClr val="00FFFF"/>
                </a:solidFill>
                <a:latin typeface="Calibri"/>
                <a:cs typeface="Calibri"/>
              </a:rPr>
              <a:t>n	</a:t>
            </a:r>
            <a:r>
              <a:rPr sz="3200" spc="-5" dirty="0">
                <a:latin typeface="Arial MT"/>
                <a:cs typeface="Arial MT"/>
              </a:rPr>
              <a:t>Canary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for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tamper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detection</a:t>
            </a:r>
            <a:endParaRPr sz="3200">
              <a:latin typeface="Arial MT"/>
              <a:cs typeface="Arial MT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39805" y="2378773"/>
          <a:ext cx="1640839" cy="3362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6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4424">
                <a:tc>
                  <a:txBody>
                    <a:bodyPr/>
                    <a:lstStyle/>
                    <a:p>
                      <a:pPr marR="26034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400" dirty="0">
                          <a:solidFill>
                            <a:srgbClr val="3333FF"/>
                          </a:solidFill>
                          <a:latin typeface="Arial MT"/>
                          <a:cs typeface="Arial MT"/>
                        </a:rPr>
                        <a:t>…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5524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667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Injected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35" algn="ctr">
                        <a:lnSpc>
                          <a:spcPts val="141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code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519430" marR="513080" indent="2730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Return 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address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286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Canary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71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2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passwordok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9525">
                      <a:solidFill>
                        <a:srgbClr val="3333FF"/>
                      </a:solidFill>
                      <a:prstDash val="solid"/>
                    </a:lnL>
                    <a:lnR w="9525">
                      <a:solidFill>
                        <a:srgbClr val="3333F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3333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4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userid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3333F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61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password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2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4309236" y="3810000"/>
            <a:ext cx="76200" cy="701040"/>
          </a:xfrm>
          <a:custGeom>
            <a:avLst/>
            <a:gdLst/>
            <a:ahLst/>
            <a:cxnLst/>
            <a:rect l="l" t="t" r="r" b="b"/>
            <a:pathLst>
              <a:path w="76200" h="701039">
                <a:moveTo>
                  <a:pt x="31766" y="624903"/>
                </a:moveTo>
                <a:lnTo>
                  <a:pt x="0" y="625220"/>
                </a:lnTo>
                <a:lnTo>
                  <a:pt x="38735" y="701039"/>
                </a:lnTo>
                <a:lnTo>
                  <a:pt x="69800" y="637539"/>
                </a:lnTo>
                <a:lnTo>
                  <a:pt x="31876" y="637539"/>
                </a:lnTo>
                <a:lnTo>
                  <a:pt x="31766" y="624903"/>
                </a:lnTo>
                <a:close/>
              </a:path>
              <a:path w="76200" h="701039">
                <a:moveTo>
                  <a:pt x="44465" y="624776"/>
                </a:moveTo>
                <a:lnTo>
                  <a:pt x="31766" y="624903"/>
                </a:lnTo>
                <a:lnTo>
                  <a:pt x="31876" y="637539"/>
                </a:lnTo>
                <a:lnTo>
                  <a:pt x="44576" y="637539"/>
                </a:lnTo>
                <a:lnTo>
                  <a:pt x="44465" y="624776"/>
                </a:lnTo>
                <a:close/>
              </a:path>
              <a:path w="76200" h="701039">
                <a:moveTo>
                  <a:pt x="76200" y="624458"/>
                </a:moveTo>
                <a:lnTo>
                  <a:pt x="44465" y="624776"/>
                </a:lnTo>
                <a:lnTo>
                  <a:pt x="44576" y="637539"/>
                </a:lnTo>
                <a:lnTo>
                  <a:pt x="69800" y="637539"/>
                </a:lnTo>
                <a:lnTo>
                  <a:pt x="76200" y="624458"/>
                </a:lnTo>
                <a:close/>
              </a:path>
              <a:path w="76200" h="701039">
                <a:moveTo>
                  <a:pt x="38988" y="0"/>
                </a:moveTo>
                <a:lnTo>
                  <a:pt x="26288" y="0"/>
                </a:lnTo>
                <a:lnTo>
                  <a:pt x="31766" y="624903"/>
                </a:lnTo>
                <a:lnTo>
                  <a:pt x="44465" y="624776"/>
                </a:lnTo>
                <a:lnTo>
                  <a:pt x="389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376929" y="3801236"/>
            <a:ext cx="6019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Stack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growth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</a:t>
            </a:r>
            <a:r>
              <a:rPr sz="1200" spc="-15" dirty="0">
                <a:latin typeface="Arial MT"/>
                <a:cs typeface="Arial MT"/>
              </a:rPr>
              <a:t>r</a:t>
            </a:r>
            <a:r>
              <a:rPr sz="1200" spc="-5" dirty="0">
                <a:latin typeface="Arial MT"/>
                <a:cs typeface="Arial MT"/>
              </a:rPr>
              <a:t>e</a:t>
            </a:r>
            <a:r>
              <a:rPr sz="1200" dirty="0">
                <a:latin typeface="Arial MT"/>
                <a:cs typeface="Arial MT"/>
              </a:rPr>
              <a:t>ctio</a:t>
            </a:r>
            <a:r>
              <a:rPr sz="1200" spc="-5" dirty="0">
                <a:latin typeface="Arial MT"/>
                <a:cs typeface="Arial MT"/>
              </a:rPr>
              <a:t>n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67271" y="3294253"/>
            <a:ext cx="1056640" cy="76200"/>
          </a:xfrm>
          <a:custGeom>
            <a:avLst/>
            <a:gdLst/>
            <a:ahLst/>
            <a:cxnLst/>
            <a:rect l="l" t="t" r="r" b="b"/>
            <a:pathLst>
              <a:path w="1056640" h="76200">
                <a:moveTo>
                  <a:pt x="76580" y="0"/>
                </a:moveTo>
                <a:lnTo>
                  <a:pt x="0" y="37211"/>
                </a:lnTo>
                <a:lnTo>
                  <a:pt x="75691" y="76200"/>
                </a:lnTo>
                <a:lnTo>
                  <a:pt x="76062" y="44469"/>
                </a:lnTo>
                <a:lnTo>
                  <a:pt x="63373" y="44323"/>
                </a:lnTo>
                <a:lnTo>
                  <a:pt x="63626" y="31623"/>
                </a:lnTo>
                <a:lnTo>
                  <a:pt x="76212" y="31623"/>
                </a:lnTo>
                <a:lnTo>
                  <a:pt x="76580" y="0"/>
                </a:lnTo>
                <a:close/>
              </a:path>
              <a:path w="1056640" h="76200">
                <a:moveTo>
                  <a:pt x="76210" y="31767"/>
                </a:moveTo>
                <a:lnTo>
                  <a:pt x="76062" y="44469"/>
                </a:lnTo>
                <a:lnTo>
                  <a:pt x="1056004" y="55752"/>
                </a:lnTo>
                <a:lnTo>
                  <a:pt x="1056258" y="43052"/>
                </a:lnTo>
                <a:lnTo>
                  <a:pt x="76210" y="31767"/>
                </a:lnTo>
                <a:close/>
              </a:path>
              <a:path w="1056640" h="76200">
                <a:moveTo>
                  <a:pt x="63626" y="31623"/>
                </a:moveTo>
                <a:lnTo>
                  <a:pt x="63373" y="44323"/>
                </a:lnTo>
                <a:lnTo>
                  <a:pt x="76062" y="44469"/>
                </a:lnTo>
                <a:lnTo>
                  <a:pt x="76210" y="31767"/>
                </a:lnTo>
                <a:lnTo>
                  <a:pt x="63626" y="31623"/>
                </a:lnTo>
                <a:close/>
              </a:path>
              <a:path w="1056640" h="76200">
                <a:moveTo>
                  <a:pt x="76212" y="31623"/>
                </a:moveTo>
                <a:lnTo>
                  <a:pt x="63626" y="31623"/>
                </a:lnTo>
                <a:lnTo>
                  <a:pt x="76210" y="31767"/>
                </a:lnTo>
                <a:lnTo>
                  <a:pt x="76212" y="316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480428" y="2534158"/>
            <a:ext cx="2894965" cy="1254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Before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using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the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return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address,</a:t>
            </a:r>
            <a:endParaRPr sz="1200">
              <a:latin typeface="Arial MT"/>
              <a:cs typeface="Arial MT"/>
            </a:endParaRPr>
          </a:p>
          <a:p>
            <a:pPr marL="12700" marR="185420">
              <a:lnSpc>
                <a:spcPct val="100000"/>
              </a:lnSpc>
            </a:pPr>
            <a:r>
              <a:rPr sz="1200" spc="-5" dirty="0">
                <a:latin typeface="Arial MT"/>
                <a:cs typeface="Arial MT"/>
              </a:rPr>
              <a:t>check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if the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canary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value on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stack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is</a:t>
            </a:r>
            <a:r>
              <a:rPr sz="1200" dirty="0">
                <a:latin typeface="Arial MT"/>
                <a:cs typeface="Arial MT"/>
              </a:rPr>
              <a:t> the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same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as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value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stored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 register</a:t>
            </a:r>
            <a:endParaRPr sz="1200">
              <a:latin typeface="Arial MT"/>
              <a:cs typeface="Arial MT"/>
            </a:endParaRPr>
          </a:p>
          <a:p>
            <a:pPr marL="1108710" marR="5080">
              <a:lnSpc>
                <a:spcPct val="100000"/>
              </a:lnSpc>
              <a:spcBef>
                <a:spcPts val="1030"/>
              </a:spcBef>
            </a:pPr>
            <a:r>
              <a:rPr sz="1200" spc="-5" dirty="0">
                <a:latin typeface="Arial MT"/>
                <a:cs typeface="Arial MT"/>
              </a:rPr>
              <a:t>Overwriting</a:t>
            </a:r>
            <a:r>
              <a:rPr sz="1200" spc="3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return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address </a:t>
            </a:r>
            <a:r>
              <a:rPr sz="1200" spc="-10" dirty="0">
                <a:latin typeface="Arial MT"/>
                <a:cs typeface="Arial MT"/>
              </a:rPr>
              <a:t>will always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overwrite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the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canary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value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353555" y="3641471"/>
            <a:ext cx="1057910" cy="76200"/>
          </a:xfrm>
          <a:custGeom>
            <a:avLst/>
            <a:gdLst/>
            <a:ahLst/>
            <a:cxnLst/>
            <a:rect l="l" t="t" r="r" b="b"/>
            <a:pathLst>
              <a:path w="1057909" h="76200">
                <a:moveTo>
                  <a:pt x="76581" y="0"/>
                </a:moveTo>
                <a:lnTo>
                  <a:pt x="0" y="37464"/>
                </a:lnTo>
                <a:lnTo>
                  <a:pt x="75819" y="76199"/>
                </a:lnTo>
                <a:lnTo>
                  <a:pt x="76136" y="44432"/>
                </a:lnTo>
                <a:lnTo>
                  <a:pt x="63500" y="44322"/>
                </a:lnTo>
                <a:lnTo>
                  <a:pt x="63500" y="31622"/>
                </a:lnTo>
                <a:lnTo>
                  <a:pt x="76264" y="31622"/>
                </a:lnTo>
                <a:lnTo>
                  <a:pt x="76581" y="0"/>
                </a:lnTo>
                <a:close/>
              </a:path>
              <a:path w="1057909" h="76200">
                <a:moveTo>
                  <a:pt x="76263" y="31733"/>
                </a:moveTo>
                <a:lnTo>
                  <a:pt x="76136" y="44432"/>
                </a:lnTo>
                <a:lnTo>
                  <a:pt x="1057655" y="52958"/>
                </a:lnTo>
                <a:lnTo>
                  <a:pt x="1057655" y="40258"/>
                </a:lnTo>
                <a:lnTo>
                  <a:pt x="76263" y="31733"/>
                </a:lnTo>
                <a:close/>
              </a:path>
              <a:path w="1057909" h="76200">
                <a:moveTo>
                  <a:pt x="63500" y="31622"/>
                </a:moveTo>
                <a:lnTo>
                  <a:pt x="63500" y="44322"/>
                </a:lnTo>
                <a:lnTo>
                  <a:pt x="76136" y="44432"/>
                </a:lnTo>
                <a:lnTo>
                  <a:pt x="76263" y="31733"/>
                </a:lnTo>
                <a:lnTo>
                  <a:pt x="63500" y="31622"/>
                </a:lnTo>
                <a:close/>
              </a:path>
              <a:path w="1057909" h="76200">
                <a:moveTo>
                  <a:pt x="76264" y="31622"/>
                </a:moveTo>
                <a:lnTo>
                  <a:pt x="63500" y="31622"/>
                </a:lnTo>
                <a:lnTo>
                  <a:pt x="76263" y="317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840093" y="4118864"/>
            <a:ext cx="81280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Un</a:t>
            </a:r>
            <a:r>
              <a:rPr sz="1200" dirty="0">
                <a:latin typeface="Arial MT"/>
                <a:cs typeface="Arial MT"/>
              </a:rPr>
              <a:t>b</a:t>
            </a:r>
            <a:r>
              <a:rPr sz="1200" spc="-5" dirty="0">
                <a:latin typeface="Arial MT"/>
                <a:cs typeface="Arial MT"/>
              </a:rPr>
              <a:t>ou</a:t>
            </a:r>
            <a:r>
              <a:rPr sz="1200" spc="-15" dirty="0">
                <a:latin typeface="Arial MT"/>
                <a:cs typeface="Arial MT"/>
              </a:rPr>
              <a:t>nde</a:t>
            </a:r>
            <a:r>
              <a:rPr sz="1200" spc="-5" dirty="0">
                <a:latin typeface="Arial MT"/>
                <a:cs typeface="Arial MT"/>
              </a:rPr>
              <a:t>d  </a:t>
            </a:r>
            <a:r>
              <a:rPr sz="1200" spc="-10" dirty="0">
                <a:latin typeface="Arial MT"/>
                <a:cs typeface="Arial MT"/>
              </a:rPr>
              <a:t>write </a:t>
            </a:r>
            <a:r>
              <a:rPr sz="1200" spc="-5" dirty="0">
                <a:latin typeface="Arial MT"/>
                <a:cs typeface="Arial MT"/>
              </a:rPr>
              <a:t> overwrites </a:t>
            </a:r>
            <a:r>
              <a:rPr sz="1200" dirty="0">
                <a:latin typeface="Arial MT"/>
                <a:cs typeface="Arial MT"/>
              </a:rPr>
              <a:t> contents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Arial MT"/>
                <a:cs typeface="Arial MT"/>
              </a:rPr>
              <a:t>of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stack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560057" y="3881628"/>
            <a:ext cx="76200" cy="1473835"/>
          </a:xfrm>
          <a:custGeom>
            <a:avLst/>
            <a:gdLst/>
            <a:ahLst/>
            <a:cxnLst/>
            <a:rect l="l" t="t" r="r" b="b"/>
            <a:pathLst>
              <a:path w="76200" h="1473835">
                <a:moveTo>
                  <a:pt x="44440" y="76136"/>
                </a:moveTo>
                <a:lnTo>
                  <a:pt x="31741" y="76263"/>
                </a:lnTo>
                <a:lnTo>
                  <a:pt x="44703" y="1473708"/>
                </a:lnTo>
                <a:lnTo>
                  <a:pt x="57403" y="1473708"/>
                </a:lnTo>
                <a:lnTo>
                  <a:pt x="44440" y="76136"/>
                </a:lnTo>
                <a:close/>
              </a:path>
              <a:path w="76200" h="1473835">
                <a:moveTo>
                  <a:pt x="37338" y="0"/>
                </a:moveTo>
                <a:lnTo>
                  <a:pt x="0" y="76581"/>
                </a:lnTo>
                <a:lnTo>
                  <a:pt x="31741" y="76263"/>
                </a:lnTo>
                <a:lnTo>
                  <a:pt x="31623" y="63500"/>
                </a:lnTo>
                <a:lnTo>
                  <a:pt x="69885" y="63500"/>
                </a:lnTo>
                <a:lnTo>
                  <a:pt x="37338" y="0"/>
                </a:lnTo>
                <a:close/>
              </a:path>
              <a:path w="76200" h="1473835">
                <a:moveTo>
                  <a:pt x="44323" y="63500"/>
                </a:moveTo>
                <a:lnTo>
                  <a:pt x="31623" y="63500"/>
                </a:lnTo>
                <a:lnTo>
                  <a:pt x="31741" y="76263"/>
                </a:lnTo>
                <a:lnTo>
                  <a:pt x="44440" y="76136"/>
                </a:lnTo>
                <a:lnTo>
                  <a:pt x="44323" y="63500"/>
                </a:lnTo>
                <a:close/>
              </a:path>
              <a:path w="76200" h="1473835">
                <a:moveTo>
                  <a:pt x="69885" y="63500"/>
                </a:moveTo>
                <a:lnTo>
                  <a:pt x="44323" y="63500"/>
                </a:lnTo>
                <a:lnTo>
                  <a:pt x="44440" y="76136"/>
                </a:lnTo>
                <a:lnTo>
                  <a:pt x="76200" y="75819"/>
                </a:lnTo>
                <a:lnTo>
                  <a:pt x="69885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523238" y="5779719"/>
            <a:ext cx="53562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2400" dirty="0">
                <a:solidFill>
                  <a:srgbClr val="00FFFF"/>
                </a:solidFill>
                <a:latin typeface="Calibri"/>
                <a:cs typeface="Calibri"/>
              </a:rPr>
              <a:t>n	</a:t>
            </a:r>
            <a:r>
              <a:rPr sz="3200" dirty="0">
                <a:latin typeface="Arial MT"/>
                <a:cs typeface="Arial MT"/>
              </a:rPr>
              <a:t>No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code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execution</a:t>
            </a:r>
            <a:r>
              <a:rPr sz="3200" spc="-5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on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stack</a:t>
            </a:r>
            <a:endParaRPr sz="3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81120" marR="5080" indent="-228600">
              <a:lnSpc>
                <a:spcPct val="100000"/>
              </a:lnSpc>
              <a:spcBef>
                <a:spcPts val="100"/>
              </a:spcBef>
              <a:buSzPct val="96666"/>
              <a:buFont typeface="Calibri"/>
              <a:buChar char="●"/>
              <a:tabLst>
                <a:tab pos="3883660" algn="l"/>
              </a:tabLst>
            </a:pPr>
            <a:r>
              <a:rPr b="1" spc="-5" dirty="0">
                <a:solidFill>
                  <a:srgbClr val="6B9361"/>
                </a:solidFill>
                <a:latin typeface="Calibri"/>
                <a:cs typeface="Calibri"/>
              </a:rPr>
              <a:t>Address</a:t>
            </a:r>
            <a:r>
              <a:rPr b="1" spc="5" dirty="0">
                <a:solidFill>
                  <a:srgbClr val="6B9361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6B9361"/>
                </a:solidFill>
                <a:latin typeface="Calibri"/>
                <a:cs typeface="Calibri"/>
              </a:rPr>
              <a:t>Space</a:t>
            </a:r>
            <a:r>
              <a:rPr b="1" spc="-10" dirty="0">
                <a:solidFill>
                  <a:srgbClr val="6B9361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6B9361"/>
                </a:solidFill>
                <a:latin typeface="Calibri"/>
                <a:cs typeface="Calibri"/>
              </a:rPr>
              <a:t>Layout</a:t>
            </a:r>
            <a:r>
              <a:rPr b="1" spc="5" dirty="0">
                <a:solidFill>
                  <a:srgbClr val="6B9361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6B9361"/>
                </a:solidFill>
                <a:latin typeface="Calibri"/>
                <a:cs typeface="Calibri"/>
              </a:rPr>
              <a:t>Randomization</a:t>
            </a:r>
            <a:r>
              <a:rPr b="1" spc="10" dirty="0">
                <a:solidFill>
                  <a:srgbClr val="6B9361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6B9361"/>
                </a:solidFill>
                <a:latin typeface="Calibri"/>
                <a:cs typeface="Calibri"/>
              </a:rPr>
              <a:t>(ASLR) </a:t>
            </a:r>
            <a:r>
              <a:rPr b="1" spc="-660" dirty="0">
                <a:solidFill>
                  <a:srgbClr val="6B9361"/>
                </a:solidFill>
                <a:latin typeface="Calibri"/>
                <a:cs typeface="Calibri"/>
              </a:rPr>
              <a:t> </a:t>
            </a:r>
            <a:r>
              <a:rPr spc="-5" dirty="0"/>
              <a:t>randomizes stack, heap, libc, </a:t>
            </a:r>
            <a:r>
              <a:rPr dirty="0"/>
              <a:t>etc. </a:t>
            </a:r>
            <a:r>
              <a:rPr spc="-5" dirty="0"/>
              <a:t>This </a:t>
            </a:r>
            <a:r>
              <a:rPr dirty="0"/>
              <a:t>makes </a:t>
            </a:r>
            <a:r>
              <a:rPr spc="5" dirty="0"/>
              <a:t> </a:t>
            </a:r>
            <a:r>
              <a:rPr dirty="0"/>
              <a:t>it </a:t>
            </a:r>
            <a:r>
              <a:rPr spc="-5" dirty="0"/>
              <a:t>harder for </a:t>
            </a:r>
            <a:r>
              <a:rPr dirty="0"/>
              <a:t>the attacker to </a:t>
            </a:r>
            <a:r>
              <a:rPr spc="-10" dirty="0"/>
              <a:t>find </a:t>
            </a:r>
            <a:r>
              <a:rPr dirty="0"/>
              <a:t>important </a:t>
            </a:r>
            <a:r>
              <a:rPr spc="5" dirty="0"/>
              <a:t> </a:t>
            </a:r>
            <a:r>
              <a:rPr dirty="0"/>
              <a:t>locations</a:t>
            </a:r>
            <a:r>
              <a:rPr spc="-5" dirty="0"/>
              <a:t> (e.g.,</a:t>
            </a:r>
            <a:r>
              <a:rPr spc="-30" dirty="0"/>
              <a:t> </a:t>
            </a:r>
            <a:r>
              <a:rPr spc="-5" dirty="0"/>
              <a:t>libc</a:t>
            </a:r>
            <a:r>
              <a:rPr dirty="0"/>
              <a:t> </a:t>
            </a:r>
            <a:r>
              <a:rPr spc="-5" dirty="0"/>
              <a:t>function</a:t>
            </a:r>
            <a:r>
              <a:rPr dirty="0"/>
              <a:t> </a:t>
            </a:r>
            <a:r>
              <a:rPr spc="-5" dirty="0"/>
              <a:t>address).</a:t>
            </a:r>
          </a:p>
          <a:p>
            <a:pPr marL="3639820">
              <a:lnSpc>
                <a:spcPct val="100000"/>
              </a:lnSpc>
              <a:buFont typeface="Calibri"/>
              <a:buChar char="●"/>
            </a:pPr>
            <a:endParaRPr sz="2950"/>
          </a:p>
          <a:p>
            <a:pPr marL="3881120" marR="630555" indent="-228600">
              <a:lnSpc>
                <a:spcPct val="100000"/>
              </a:lnSpc>
              <a:buSzPct val="96666"/>
              <a:buChar char="●"/>
              <a:tabLst>
                <a:tab pos="3883660" algn="l"/>
              </a:tabLst>
            </a:pPr>
            <a:r>
              <a:rPr dirty="0"/>
              <a:t>Use</a:t>
            </a:r>
            <a:r>
              <a:rPr spc="-25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b="1" spc="-5" dirty="0">
                <a:solidFill>
                  <a:srgbClr val="6B9361"/>
                </a:solidFill>
                <a:latin typeface="Calibri"/>
                <a:cs typeface="Calibri"/>
              </a:rPr>
              <a:t>non-executable</a:t>
            </a:r>
            <a:r>
              <a:rPr b="1" spc="-30" dirty="0">
                <a:solidFill>
                  <a:srgbClr val="6B9361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6B9361"/>
                </a:solidFill>
                <a:latin typeface="Calibri"/>
                <a:cs typeface="Calibri"/>
              </a:rPr>
              <a:t>stack</a:t>
            </a:r>
            <a:r>
              <a:rPr b="1" spc="-20" dirty="0">
                <a:solidFill>
                  <a:srgbClr val="6B9361"/>
                </a:solidFill>
                <a:latin typeface="Calibri"/>
                <a:cs typeface="Calibri"/>
              </a:rPr>
              <a:t> </a:t>
            </a:r>
            <a:r>
              <a:rPr spc="-5" dirty="0"/>
              <a:t>coupled</a:t>
            </a:r>
            <a:r>
              <a:rPr spc="-20" dirty="0"/>
              <a:t> </a:t>
            </a:r>
            <a:r>
              <a:rPr dirty="0"/>
              <a:t>with </a:t>
            </a:r>
            <a:r>
              <a:rPr spc="-660" dirty="0"/>
              <a:t> </a:t>
            </a:r>
            <a:r>
              <a:rPr dirty="0"/>
              <a:t>ASLR. </a:t>
            </a:r>
            <a:r>
              <a:rPr spc="-10" dirty="0"/>
              <a:t>This </a:t>
            </a:r>
            <a:r>
              <a:rPr spc="-5" dirty="0"/>
              <a:t>solution uses OS/hardware </a:t>
            </a:r>
            <a:r>
              <a:rPr dirty="0"/>
              <a:t> </a:t>
            </a:r>
            <a:r>
              <a:rPr spc="-5" dirty="0"/>
              <a:t>support.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17242" y="556005"/>
            <a:ext cx="73558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Thwarting</a:t>
            </a:r>
            <a:r>
              <a:rPr spc="5" dirty="0"/>
              <a:t> </a:t>
            </a:r>
            <a:r>
              <a:rPr spc="-5" dirty="0"/>
              <a:t>Buffer</a:t>
            </a:r>
            <a:r>
              <a:rPr spc="-15" dirty="0"/>
              <a:t> </a:t>
            </a:r>
            <a:r>
              <a:rPr spc="-5" dirty="0"/>
              <a:t>Overflow</a:t>
            </a:r>
            <a:r>
              <a:rPr spc="-15" dirty="0"/>
              <a:t> </a:t>
            </a:r>
            <a:r>
              <a:rPr spc="-5" dirty="0"/>
              <a:t>Attacks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2291" y="2398776"/>
            <a:ext cx="2987039" cy="24841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84819" y="1732788"/>
            <a:ext cx="3462528" cy="363169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92860" y="1506093"/>
            <a:ext cx="9095740" cy="4904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5"/>
              </a:spcBef>
              <a:buClr>
                <a:srgbClr val="4E75A8"/>
              </a:buClr>
              <a:buSzPct val="96875"/>
              <a:buFont typeface="Calibri"/>
              <a:buChar char="●"/>
              <a:tabLst>
                <a:tab pos="259715" algn="l"/>
              </a:tabLst>
            </a:pPr>
            <a:r>
              <a:rPr sz="3200" b="1" dirty="0">
                <a:solidFill>
                  <a:srgbClr val="4E75A8"/>
                </a:solidFill>
                <a:latin typeface="Calibri"/>
                <a:cs typeface="Calibri"/>
              </a:rPr>
              <a:t>Example:</a:t>
            </a:r>
            <a:r>
              <a:rPr sz="3200" b="1" spc="-20" dirty="0">
                <a:solidFill>
                  <a:srgbClr val="4E75A8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6B9361"/>
                </a:solidFill>
                <a:latin typeface="Calibri"/>
                <a:cs typeface="Calibri"/>
              </a:rPr>
              <a:t>Buffer overflow </a:t>
            </a:r>
            <a:r>
              <a:rPr sz="3200" dirty="0">
                <a:latin typeface="Calibri"/>
                <a:cs typeface="Calibri"/>
              </a:rPr>
              <a:t>- a common and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persistent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vulnerability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har char="●"/>
            </a:pPr>
            <a:endParaRPr sz="3100">
              <a:latin typeface="Calibri"/>
              <a:cs typeface="Calibri"/>
            </a:endParaRPr>
          </a:p>
          <a:p>
            <a:pPr marL="259079" indent="-247015">
              <a:lnSpc>
                <a:spcPct val="100000"/>
              </a:lnSpc>
              <a:buSzPct val="96875"/>
              <a:buChar char="●"/>
              <a:tabLst>
                <a:tab pos="259715" algn="l"/>
              </a:tabLst>
            </a:pPr>
            <a:r>
              <a:rPr sz="3200" spc="-5" dirty="0">
                <a:latin typeface="Calibri"/>
                <a:cs typeface="Calibri"/>
              </a:rPr>
              <a:t>Stack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buffer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overflows</a:t>
            </a:r>
            <a:endParaRPr sz="3200">
              <a:latin typeface="Calibri"/>
              <a:cs typeface="Calibri"/>
            </a:endParaRPr>
          </a:p>
          <a:p>
            <a:pPr marL="259079" indent="-247015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SzPct val="96875"/>
              <a:buFont typeface="Calibri"/>
              <a:buChar char="●"/>
              <a:tabLst>
                <a:tab pos="259715" algn="l"/>
              </a:tabLst>
            </a:pPr>
            <a:r>
              <a:rPr sz="3200" b="1" dirty="0">
                <a:solidFill>
                  <a:srgbClr val="6B9361"/>
                </a:solidFill>
                <a:latin typeface="Calibri"/>
                <a:cs typeface="Calibri"/>
              </a:rPr>
              <a:t>Stacks</a:t>
            </a:r>
            <a:r>
              <a:rPr sz="3200" b="1" spc="-40" dirty="0">
                <a:solidFill>
                  <a:srgbClr val="6B9361"/>
                </a:solidFill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are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used...</a:t>
            </a:r>
            <a:endParaRPr sz="3200">
              <a:latin typeface="Calibri"/>
              <a:cs typeface="Calibri"/>
            </a:endParaRPr>
          </a:p>
          <a:p>
            <a:pPr marL="1173480" lvl="1" indent="-247015">
              <a:lnSpc>
                <a:spcPct val="100000"/>
              </a:lnSpc>
              <a:buSzPct val="96875"/>
              <a:buChar char="●"/>
              <a:tabLst>
                <a:tab pos="1174115" algn="l"/>
              </a:tabLst>
            </a:pPr>
            <a:r>
              <a:rPr sz="3200" dirty="0">
                <a:latin typeface="Calibri"/>
                <a:cs typeface="Calibri"/>
              </a:rPr>
              <a:t>in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6B9361"/>
                </a:solidFill>
                <a:latin typeface="Calibri"/>
                <a:cs typeface="Calibri"/>
              </a:rPr>
              <a:t>function/procedure</a:t>
            </a:r>
            <a:r>
              <a:rPr sz="3200" b="1" spc="-35" dirty="0">
                <a:solidFill>
                  <a:srgbClr val="6B9361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6B9361"/>
                </a:solidFill>
                <a:latin typeface="Calibri"/>
                <a:cs typeface="Calibri"/>
              </a:rPr>
              <a:t>calls</a:t>
            </a:r>
            <a:endParaRPr sz="3200">
              <a:latin typeface="Calibri"/>
              <a:cs typeface="Calibri"/>
            </a:endParaRPr>
          </a:p>
          <a:p>
            <a:pPr marL="1173480" lvl="1" indent="-247015">
              <a:lnSpc>
                <a:spcPct val="100000"/>
              </a:lnSpc>
              <a:buSzPct val="96875"/>
              <a:buChar char="●"/>
              <a:tabLst>
                <a:tab pos="1174115" algn="l"/>
              </a:tabLst>
            </a:pPr>
            <a:r>
              <a:rPr sz="3200" spc="-5" dirty="0">
                <a:latin typeface="Calibri"/>
                <a:cs typeface="Calibri"/>
              </a:rPr>
              <a:t>for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6B9361"/>
                </a:solidFill>
                <a:latin typeface="Calibri"/>
                <a:cs typeface="Calibri"/>
              </a:rPr>
              <a:t>allocation</a:t>
            </a:r>
            <a:r>
              <a:rPr sz="3200" b="1" spc="-45" dirty="0">
                <a:solidFill>
                  <a:srgbClr val="6B9361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6B9361"/>
                </a:solidFill>
                <a:latin typeface="Calibri"/>
                <a:cs typeface="Calibri"/>
              </a:rPr>
              <a:t>of</a:t>
            </a:r>
            <a:r>
              <a:rPr sz="3200" b="1" spc="-5" dirty="0">
                <a:solidFill>
                  <a:srgbClr val="6B9361"/>
                </a:solidFill>
                <a:latin typeface="Calibri"/>
                <a:cs typeface="Calibri"/>
              </a:rPr>
              <a:t> memory</a:t>
            </a:r>
            <a:r>
              <a:rPr sz="3200" b="1" spc="-30" dirty="0">
                <a:solidFill>
                  <a:srgbClr val="6B9361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for...</a:t>
            </a:r>
            <a:endParaRPr sz="3200">
              <a:latin typeface="Calibri"/>
              <a:cs typeface="Calibri"/>
            </a:endParaRPr>
          </a:p>
          <a:p>
            <a:pPr marL="1841500">
              <a:lnSpc>
                <a:spcPct val="100000"/>
              </a:lnSpc>
            </a:pPr>
            <a:r>
              <a:rPr sz="3200" spc="30" dirty="0">
                <a:latin typeface="Calibri"/>
                <a:cs typeface="Calibri"/>
              </a:rPr>
              <a:t>–local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variables</a:t>
            </a:r>
            <a:endParaRPr sz="3200">
              <a:latin typeface="Calibri"/>
              <a:cs typeface="Calibri"/>
            </a:endParaRPr>
          </a:p>
          <a:p>
            <a:pPr marL="1841500">
              <a:lnSpc>
                <a:spcPct val="100000"/>
              </a:lnSpc>
            </a:pPr>
            <a:r>
              <a:rPr sz="3200" spc="15" dirty="0">
                <a:latin typeface="Calibri"/>
                <a:cs typeface="Calibri"/>
              </a:rPr>
              <a:t>–parameters</a:t>
            </a:r>
            <a:endParaRPr sz="3200">
              <a:latin typeface="Calibri"/>
              <a:cs typeface="Calibri"/>
            </a:endParaRPr>
          </a:p>
          <a:p>
            <a:pPr marL="1841500">
              <a:lnSpc>
                <a:spcPct val="100000"/>
              </a:lnSpc>
              <a:spcBef>
                <a:spcPts val="5"/>
              </a:spcBef>
            </a:pPr>
            <a:r>
              <a:rPr sz="3200" spc="25" dirty="0">
                <a:latin typeface="Calibri"/>
                <a:cs typeface="Calibri"/>
              </a:rPr>
              <a:t>–control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information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(return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address)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43198" y="96773"/>
            <a:ext cx="558736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2255" marR="5080" indent="-25019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Software</a:t>
            </a:r>
            <a:r>
              <a:rPr spc="5" dirty="0"/>
              <a:t> </a:t>
            </a:r>
            <a:r>
              <a:rPr spc="-10" dirty="0"/>
              <a:t>Vulnerabilities</a:t>
            </a:r>
            <a:r>
              <a:rPr spc="35" dirty="0"/>
              <a:t> </a:t>
            </a:r>
            <a:r>
              <a:rPr spc="-5" dirty="0"/>
              <a:t>&amp; </a:t>
            </a:r>
            <a:r>
              <a:rPr spc="-890" dirty="0"/>
              <a:t> </a:t>
            </a:r>
            <a:r>
              <a:rPr spc="-5" dirty="0"/>
              <a:t>How</a:t>
            </a:r>
            <a:r>
              <a:rPr spc="-10" dirty="0"/>
              <a:t> They Get </a:t>
            </a:r>
            <a:r>
              <a:rPr spc="-5" dirty="0"/>
              <a:t>Exploited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1361" y="642569"/>
            <a:ext cx="79692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A</a:t>
            </a:r>
            <a:r>
              <a:rPr sz="3600" spc="-5" dirty="0"/>
              <a:t> Vulnerable</a:t>
            </a:r>
            <a:r>
              <a:rPr sz="3600" dirty="0"/>
              <a:t> Password </a:t>
            </a:r>
            <a:r>
              <a:rPr sz="3600" spc="-5" dirty="0"/>
              <a:t>Checking</a:t>
            </a:r>
            <a:r>
              <a:rPr sz="3600" spc="10" dirty="0"/>
              <a:t> </a:t>
            </a:r>
            <a:r>
              <a:rPr sz="3600" dirty="0"/>
              <a:t>Program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580638" y="1752981"/>
            <a:ext cx="6870700" cy="4904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405511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4E75A8"/>
                </a:solidFill>
                <a:latin typeface="Consolas"/>
                <a:cs typeface="Consolas"/>
              </a:rPr>
              <a:t>#include &lt;stdio.h&gt; </a:t>
            </a:r>
            <a:r>
              <a:rPr sz="2000" b="1" spc="5" dirty="0">
                <a:solidFill>
                  <a:srgbClr val="4E75A8"/>
                </a:solidFill>
                <a:latin typeface="Consolas"/>
                <a:cs typeface="Consolas"/>
              </a:rPr>
              <a:t> </a:t>
            </a:r>
            <a:r>
              <a:rPr sz="2000" b="1" dirty="0">
                <a:solidFill>
                  <a:srgbClr val="4E75A8"/>
                </a:solidFill>
                <a:latin typeface="Consolas"/>
                <a:cs typeface="Consolas"/>
              </a:rPr>
              <a:t>#include</a:t>
            </a:r>
            <a:r>
              <a:rPr sz="2000" b="1" spc="-55" dirty="0">
                <a:solidFill>
                  <a:srgbClr val="4E75A8"/>
                </a:solidFill>
                <a:latin typeface="Consolas"/>
                <a:cs typeface="Consolas"/>
              </a:rPr>
              <a:t> </a:t>
            </a:r>
            <a:r>
              <a:rPr sz="2000" b="1" spc="-5" dirty="0">
                <a:solidFill>
                  <a:srgbClr val="4E75A8"/>
                </a:solidFill>
                <a:latin typeface="Consolas"/>
                <a:cs typeface="Consolas"/>
              </a:rPr>
              <a:t>&lt;strings.h&gt;</a:t>
            </a: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endParaRPr sz="2050">
              <a:latin typeface="Consolas"/>
              <a:cs typeface="Consolas"/>
            </a:endParaRPr>
          </a:p>
          <a:p>
            <a:pPr marL="1130935" marR="2100580" indent="-1118870">
              <a:lnSpc>
                <a:spcPct val="100000"/>
              </a:lnSpc>
            </a:pPr>
            <a:r>
              <a:rPr sz="2000" b="1" dirty="0">
                <a:solidFill>
                  <a:srgbClr val="4E75A8"/>
                </a:solidFill>
                <a:latin typeface="Consolas"/>
                <a:cs typeface="Consolas"/>
              </a:rPr>
              <a:t>int</a:t>
            </a:r>
            <a:r>
              <a:rPr sz="2000" b="1" spc="-25" dirty="0">
                <a:solidFill>
                  <a:srgbClr val="4E75A8"/>
                </a:solidFill>
                <a:latin typeface="Consolas"/>
                <a:cs typeface="Consolas"/>
              </a:rPr>
              <a:t> </a:t>
            </a:r>
            <a:r>
              <a:rPr sz="2000" b="1" spc="-5" dirty="0">
                <a:solidFill>
                  <a:srgbClr val="4E75A8"/>
                </a:solidFill>
                <a:latin typeface="Consolas"/>
                <a:cs typeface="Consolas"/>
              </a:rPr>
              <a:t>main(int </a:t>
            </a:r>
            <a:r>
              <a:rPr sz="2000" b="1" dirty="0">
                <a:solidFill>
                  <a:srgbClr val="4E75A8"/>
                </a:solidFill>
                <a:latin typeface="Consolas"/>
                <a:cs typeface="Consolas"/>
              </a:rPr>
              <a:t>argc,</a:t>
            </a:r>
            <a:r>
              <a:rPr sz="2000" b="1" spc="-20" dirty="0">
                <a:solidFill>
                  <a:srgbClr val="4E75A8"/>
                </a:solidFill>
                <a:latin typeface="Consolas"/>
                <a:cs typeface="Consolas"/>
              </a:rPr>
              <a:t> </a:t>
            </a:r>
            <a:r>
              <a:rPr sz="2000" b="1" spc="-5" dirty="0">
                <a:solidFill>
                  <a:srgbClr val="4E75A8"/>
                </a:solidFill>
                <a:latin typeface="Consolas"/>
                <a:cs typeface="Consolas"/>
              </a:rPr>
              <a:t>char</a:t>
            </a:r>
            <a:r>
              <a:rPr sz="2000" b="1" spc="-10" dirty="0">
                <a:solidFill>
                  <a:srgbClr val="4E75A8"/>
                </a:solidFill>
                <a:latin typeface="Consolas"/>
                <a:cs typeface="Consolas"/>
              </a:rPr>
              <a:t> </a:t>
            </a:r>
            <a:r>
              <a:rPr sz="2000" b="1" dirty="0">
                <a:solidFill>
                  <a:srgbClr val="4E75A8"/>
                </a:solidFill>
                <a:latin typeface="Consolas"/>
                <a:cs typeface="Consolas"/>
              </a:rPr>
              <a:t>*argv[])</a:t>
            </a:r>
            <a:r>
              <a:rPr sz="2000" b="1" spc="-25" dirty="0">
                <a:solidFill>
                  <a:srgbClr val="4E75A8"/>
                </a:solidFill>
                <a:latin typeface="Consolas"/>
                <a:cs typeface="Consolas"/>
              </a:rPr>
              <a:t> </a:t>
            </a:r>
            <a:r>
              <a:rPr sz="2000" b="1" dirty="0">
                <a:solidFill>
                  <a:srgbClr val="4E75A8"/>
                </a:solidFill>
                <a:latin typeface="Consolas"/>
                <a:cs typeface="Consolas"/>
              </a:rPr>
              <a:t>{ </a:t>
            </a:r>
            <a:r>
              <a:rPr sz="2000" b="1" spc="-1085" dirty="0">
                <a:solidFill>
                  <a:srgbClr val="4E75A8"/>
                </a:solidFill>
                <a:latin typeface="Consolas"/>
                <a:cs typeface="Consolas"/>
              </a:rPr>
              <a:t> </a:t>
            </a:r>
            <a:r>
              <a:rPr sz="2000" b="1" spc="-5" dirty="0">
                <a:solidFill>
                  <a:srgbClr val="4E75A8"/>
                </a:solidFill>
                <a:latin typeface="Consolas"/>
                <a:cs typeface="Consolas"/>
              </a:rPr>
              <a:t>int</a:t>
            </a:r>
            <a:r>
              <a:rPr sz="2000" b="1" spc="-10" dirty="0">
                <a:solidFill>
                  <a:srgbClr val="4E75A8"/>
                </a:solidFill>
                <a:latin typeface="Consolas"/>
                <a:cs typeface="Consolas"/>
              </a:rPr>
              <a:t> </a:t>
            </a:r>
            <a:r>
              <a:rPr sz="2000" b="1" spc="-5" dirty="0">
                <a:solidFill>
                  <a:srgbClr val="4E75A8"/>
                </a:solidFill>
                <a:latin typeface="Consolas"/>
                <a:cs typeface="Consolas"/>
              </a:rPr>
              <a:t>allow_login </a:t>
            </a:r>
            <a:r>
              <a:rPr sz="2000" b="1" dirty="0">
                <a:solidFill>
                  <a:srgbClr val="4E75A8"/>
                </a:solidFill>
                <a:latin typeface="Consolas"/>
                <a:cs typeface="Consolas"/>
              </a:rPr>
              <a:t>=</a:t>
            </a:r>
            <a:r>
              <a:rPr sz="2000" b="1" spc="-10" dirty="0">
                <a:solidFill>
                  <a:srgbClr val="4E75A8"/>
                </a:solidFill>
                <a:latin typeface="Consolas"/>
                <a:cs typeface="Consolas"/>
              </a:rPr>
              <a:t> </a:t>
            </a:r>
            <a:r>
              <a:rPr sz="2000" b="1" dirty="0">
                <a:solidFill>
                  <a:srgbClr val="4E75A8"/>
                </a:solidFill>
                <a:latin typeface="Consolas"/>
                <a:cs typeface="Consolas"/>
              </a:rPr>
              <a:t>0;</a:t>
            </a:r>
            <a:endParaRPr sz="2000">
              <a:latin typeface="Consolas"/>
              <a:cs typeface="Consolas"/>
            </a:endParaRPr>
          </a:p>
          <a:p>
            <a:pPr marL="1130935">
              <a:lnSpc>
                <a:spcPct val="100000"/>
              </a:lnSpc>
            </a:pPr>
            <a:r>
              <a:rPr sz="2000" b="1" spc="-5" dirty="0">
                <a:solidFill>
                  <a:srgbClr val="4E75A8"/>
                </a:solidFill>
                <a:latin typeface="Consolas"/>
                <a:cs typeface="Consolas"/>
              </a:rPr>
              <a:t>char</a:t>
            </a:r>
            <a:r>
              <a:rPr sz="2000" b="1" spc="-30" dirty="0">
                <a:solidFill>
                  <a:srgbClr val="4E75A8"/>
                </a:solidFill>
                <a:latin typeface="Consolas"/>
                <a:cs typeface="Consolas"/>
              </a:rPr>
              <a:t> </a:t>
            </a:r>
            <a:r>
              <a:rPr sz="2000" b="1" spc="-5" dirty="0">
                <a:solidFill>
                  <a:srgbClr val="4E75A8"/>
                </a:solidFill>
                <a:latin typeface="Consolas"/>
                <a:cs typeface="Consolas"/>
              </a:rPr>
              <a:t>pwdstr[12];</a:t>
            </a:r>
            <a:endParaRPr sz="2000">
              <a:latin typeface="Consolas"/>
              <a:cs typeface="Consolas"/>
            </a:endParaRPr>
          </a:p>
          <a:p>
            <a:pPr marL="1130935">
              <a:lnSpc>
                <a:spcPct val="100000"/>
              </a:lnSpc>
            </a:pPr>
            <a:r>
              <a:rPr sz="2000" b="1" spc="-5" dirty="0">
                <a:solidFill>
                  <a:srgbClr val="4E75A8"/>
                </a:solidFill>
                <a:latin typeface="Consolas"/>
                <a:cs typeface="Consolas"/>
              </a:rPr>
              <a:t>char targetpwd[12]</a:t>
            </a:r>
            <a:r>
              <a:rPr sz="2000" b="1" spc="-20" dirty="0">
                <a:solidFill>
                  <a:srgbClr val="4E75A8"/>
                </a:solidFill>
                <a:latin typeface="Consolas"/>
                <a:cs typeface="Consolas"/>
              </a:rPr>
              <a:t> </a:t>
            </a:r>
            <a:r>
              <a:rPr sz="2000" b="1" dirty="0">
                <a:solidFill>
                  <a:srgbClr val="4E75A8"/>
                </a:solidFill>
                <a:latin typeface="Consolas"/>
                <a:cs typeface="Consolas"/>
              </a:rPr>
              <a:t>=</a:t>
            </a:r>
            <a:r>
              <a:rPr sz="2000" b="1" spc="-15" dirty="0">
                <a:solidFill>
                  <a:srgbClr val="4E75A8"/>
                </a:solidFill>
                <a:latin typeface="Consolas"/>
                <a:cs typeface="Consolas"/>
              </a:rPr>
              <a:t> </a:t>
            </a:r>
            <a:r>
              <a:rPr sz="2000" b="1" dirty="0">
                <a:solidFill>
                  <a:srgbClr val="4E75A8"/>
                </a:solidFill>
                <a:latin typeface="Consolas"/>
                <a:cs typeface="Consolas"/>
              </a:rPr>
              <a:t>"MyPwd123";</a:t>
            </a:r>
            <a:endParaRPr sz="2000">
              <a:latin typeface="Consolas"/>
              <a:cs typeface="Consolas"/>
            </a:endParaRPr>
          </a:p>
          <a:p>
            <a:pPr marL="1130935">
              <a:lnSpc>
                <a:spcPct val="100000"/>
              </a:lnSpc>
            </a:pPr>
            <a:r>
              <a:rPr sz="2000" b="1" spc="-5" dirty="0">
                <a:solidFill>
                  <a:srgbClr val="4E75A8"/>
                </a:solidFill>
                <a:latin typeface="Consolas"/>
                <a:cs typeface="Consolas"/>
              </a:rPr>
              <a:t>gets(pwdstr);</a:t>
            </a:r>
            <a:endParaRPr sz="2000">
              <a:latin typeface="Consolas"/>
              <a:cs typeface="Consolas"/>
            </a:endParaRPr>
          </a:p>
          <a:p>
            <a:pPr marL="1130935">
              <a:lnSpc>
                <a:spcPct val="100000"/>
              </a:lnSpc>
            </a:pPr>
            <a:r>
              <a:rPr sz="2000" b="1" dirty="0">
                <a:solidFill>
                  <a:srgbClr val="4E75A8"/>
                </a:solidFill>
                <a:latin typeface="Consolas"/>
                <a:cs typeface="Consolas"/>
              </a:rPr>
              <a:t>if</a:t>
            </a:r>
            <a:r>
              <a:rPr sz="2000" b="1" spc="-15" dirty="0">
                <a:solidFill>
                  <a:srgbClr val="4E75A8"/>
                </a:solidFill>
                <a:latin typeface="Consolas"/>
                <a:cs typeface="Consolas"/>
              </a:rPr>
              <a:t> </a:t>
            </a:r>
            <a:r>
              <a:rPr sz="2000" b="1" spc="-5" dirty="0">
                <a:solidFill>
                  <a:srgbClr val="4E75A8"/>
                </a:solidFill>
                <a:latin typeface="Consolas"/>
                <a:cs typeface="Consolas"/>
              </a:rPr>
              <a:t>(strncmp(pwdstr,targetpwd,</a:t>
            </a:r>
            <a:r>
              <a:rPr sz="2000" b="1" dirty="0">
                <a:solidFill>
                  <a:srgbClr val="4E75A8"/>
                </a:solidFill>
                <a:latin typeface="Consolas"/>
                <a:cs typeface="Consolas"/>
              </a:rPr>
              <a:t> </a:t>
            </a:r>
            <a:r>
              <a:rPr sz="2000" b="1" spc="-5" dirty="0">
                <a:solidFill>
                  <a:srgbClr val="4E75A8"/>
                </a:solidFill>
                <a:latin typeface="Consolas"/>
                <a:cs typeface="Consolas"/>
              </a:rPr>
              <a:t>12)</a:t>
            </a:r>
            <a:r>
              <a:rPr sz="2000" b="1" spc="10" dirty="0">
                <a:solidFill>
                  <a:srgbClr val="4E75A8"/>
                </a:solidFill>
                <a:latin typeface="Consolas"/>
                <a:cs typeface="Consolas"/>
              </a:rPr>
              <a:t> </a:t>
            </a:r>
            <a:r>
              <a:rPr sz="2000" b="1" spc="-5" dirty="0">
                <a:solidFill>
                  <a:srgbClr val="4E75A8"/>
                </a:solidFill>
                <a:latin typeface="Consolas"/>
                <a:cs typeface="Consolas"/>
              </a:rPr>
              <a:t>==</a:t>
            </a:r>
            <a:r>
              <a:rPr sz="2000" b="1" dirty="0">
                <a:solidFill>
                  <a:srgbClr val="4E75A8"/>
                </a:solidFill>
                <a:latin typeface="Consolas"/>
                <a:cs typeface="Consolas"/>
              </a:rPr>
              <a:t> 0)</a:t>
            </a:r>
            <a:endParaRPr sz="2000">
              <a:latin typeface="Consolas"/>
              <a:cs typeface="Consolas"/>
            </a:endParaRPr>
          </a:p>
          <a:p>
            <a:pPr marL="2248535">
              <a:lnSpc>
                <a:spcPct val="100000"/>
              </a:lnSpc>
            </a:pPr>
            <a:r>
              <a:rPr sz="2000" b="1" spc="-5" dirty="0">
                <a:solidFill>
                  <a:srgbClr val="4E75A8"/>
                </a:solidFill>
                <a:latin typeface="Consolas"/>
                <a:cs typeface="Consolas"/>
              </a:rPr>
              <a:t>allow_login</a:t>
            </a:r>
            <a:r>
              <a:rPr sz="2000" b="1" spc="-20" dirty="0">
                <a:solidFill>
                  <a:srgbClr val="4E75A8"/>
                </a:solidFill>
                <a:latin typeface="Consolas"/>
                <a:cs typeface="Consolas"/>
              </a:rPr>
              <a:t> </a:t>
            </a:r>
            <a:r>
              <a:rPr sz="2000" b="1" dirty="0">
                <a:solidFill>
                  <a:srgbClr val="4E75A8"/>
                </a:solidFill>
                <a:latin typeface="Consolas"/>
                <a:cs typeface="Consolas"/>
              </a:rPr>
              <a:t>=</a:t>
            </a:r>
            <a:r>
              <a:rPr sz="2000" b="1" spc="-25" dirty="0">
                <a:solidFill>
                  <a:srgbClr val="4E75A8"/>
                </a:solidFill>
                <a:latin typeface="Consolas"/>
                <a:cs typeface="Consolas"/>
              </a:rPr>
              <a:t> </a:t>
            </a:r>
            <a:r>
              <a:rPr sz="2000" b="1" dirty="0">
                <a:solidFill>
                  <a:srgbClr val="4E75A8"/>
                </a:solidFill>
                <a:latin typeface="Consolas"/>
                <a:cs typeface="Consolas"/>
              </a:rPr>
              <a:t>1;</a:t>
            </a:r>
            <a:endParaRPr sz="200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50">
              <a:latin typeface="Consolas"/>
              <a:cs typeface="Consolas"/>
            </a:endParaRPr>
          </a:p>
          <a:p>
            <a:pPr marL="1130935">
              <a:lnSpc>
                <a:spcPct val="100000"/>
              </a:lnSpc>
            </a:pPr>
            <a:r>
              <a:rPr sz="2000" b="1" dirty="0">
                <a:solidFill>
                  <a:srgbClr val="4E75A8"/>
                </a:solidFill>
                <a:latin typeface="Consolas"/>
                <a:cs typeface="Consolas"/>
              </a:rPr>
              <a:t>if</a:t>
            </a:r>
            <a:r>
              <a:rPr sz="2000" b="1" spc="-35" dirty="0">
                <a:solidFill>
                  <a:srgbClr val="4E75A8"/>
                </a:solidFill>
                <a:latin typeface="Consolas"/>
                <a:cs typeface="Consolas"/>
              </a:rPr>
              <a:t> </a:t>
            </a:r>
            <a:r>
              <a:rPr sz="2000" b="1" spc="-5" dirty="0">
                <a:solidFill>
                  <a:srgbClr val="4E75A8"/>
                </a:solidFill>
                <a:latin typeface="Consolas"/>
                <a:cs typeface="Consolas"/>
              </a:rPr>
              <a:t>(allow_login</a:t>
            </a:r>
            <a:r>
              <a:rPr sz="2000" b="1" spc="-10" dirty="0">
                <a:solidFill>
                  <a:srgbClr val="4E75A8"/>
                </a:solidFill>
                <a:latin typeface="Consolas"/>
                <a:cs typeface="Consolas"/>
              </a:rPr>
              <a:t> </a:t>
            </a:r>
            <a:r>
              <a:rPr sz="2000" b="1" dirty="0">
                <a:solidFill>
                  <a:srgbClr val="4E75A8"/>
                </a:solidFill>
                <a:latin typeface="Consolas"/>
                <a:cs typeface="Consolas"/>
              </a:rPr>
              <a:t>==</a:t>
            </a:r>
            <a:r>
              <a:rPr sz="2000" b="1" spc="-15" dirty="0">
                <a:solidFill>
                  <a:srgbClr val="4E75A8"/>
                </a:solidFill>
                <a:latin typeface="Consolas"/>
                <a:cs typeface="Consolas"/>
              </a:rPr>
              <a:t> </a:t>
            </a:r>
            <a:r>
              <a:rPr sz="2000" b="1" dirty="0">
                <a:solidFill>
                  <a:srgbClr val="4E75A8"/>
                </a:solidFill>
                <a:latin typeface="Consolas"/>
                <a:cs typeface="Consolas"/>
              </a:rPr>
              <a:t>0)</a:t>
            </a:r>
            <a:endParaRPr sz="2000">
              <a:latin typeface="Consolas"/>
              <a:cs typeface="Consolas"/>
            </a:endParaRPr>
          </a:p>
          <a:p>
            <a:pPr marL="2248535">
              <a:lnSpc>
                <a:spcPct val="100000"/>
              </a:lnSpc>
            </a:pPr>
            <a:r>
              <a:rPr sz="2000" b="1" spc="-5" dirty="0">
                <a:solidFill>
                  <a:srgbClr val="4E75A8"/>
                </a:solidFill>
                <a:latin typeface="Consolas"/>
                <a:cs typeface="Consolas"/>
              </a:rPr>
              <a:t>printf("Login</a:t>
            </a:r>
            <a:r>
              <a:rPr sz="2000" b="1" spc="5" dirty="0">
                <a:solidFill>
                  <a:srgbClr val="4E75A8"/>
                </a:solidFill>
                <a:latin typeface="Consolas"/>
                <a:cs typeface="Consolas"/>
              </a:rPr>
              <a:t> </a:t>
            </a:r>
            <a:r>
              <a:rPr sz="2000" b="1" spc="-5" dirty="0">
                <a:solidFill>
                  <a:srgbClr val="4E75A8"/>
                </a:solidFill>
                <a:latin typeface="Consolas"/>
                <a:cs typeface="Consolas"/>
              </a:rPr>
              <a:t>request</a:t>
            </a:r>
            <a:r>
              <a:rPr sz="2000" b="1" spc="15" dirty="0">
                <a:solidFill>
                  <a:srgbClr val="4E75A8"/>
                </a:solidFill>
                <a:latin typeface="Consolas"/>
                <a:cs typeface="Consolas"/>
              </a:rPr>
              <a:t> </a:t>
            </a:r>
            <a:r>
              <a:rPr sz="2000" b="1" spc="-5" dirty="0">
                <a:solidFill>
                  <a:srgbClr val="4E75A8"/>
                </a:solidFill>
                <a:latin typeface="Consolas"/>
                <a:cs typeface="Consolas"/>
              </a:rPr>
              <a:t>rejected");</a:t>
            </a:r>
            <a:endParaRPr sz="2000">
              <a:latin typeface="Consolas"/>
              <a:cs typeface="Consolas"/>
            </a:endParaRPr>
          </a:p>
          <a:p>
            <a:pPr marL="1130935">
              <a:lnSpc>
                <a:spcPct val="100000"/>
              </a:lnSpc>
            </a:pPr>
            <a:r>
              <a:rPr sz="2000" b="1" spc="-5" dirty="0">
                <a:solidFill>
                  <a:srgbClr val="4E75A8"/>
                </a:solidFill>
                <a:latin typeface="Consolas"/>
                <a:cs typeface="Consolas"/>
              </a:rPr>
              <a:t>else</a:t>
            </a:r>
            <a:endParaRPr sz="2000">
              <a:latin typeface="Consolas"/>
              <a:cs typeface="Consolas"/>
            </a:endParaRPr>
          </a:p>
          <a:p>
            <a:pPr marL="2248535">
              <a:lnSpc>
                <a:spcPct val="100000"/>
              </a:lnSpc>
            </a:pPr>
            <a:r>
              <a:rPr sz="2000" b="1" spc="-5" dirty="0">
                <a:solidFill>
                  <a:srgbClr val="4E75A8"/>
                </a:solidFill>
                <a:latin typeface="Consolas"/>
                <a:cs typeface="Consolas"/>
              </a:rPr>
              <a:t>printf("Login</a:t>
            </a:r>
            <a:r>
              <a:rPr sz="2000" b="1" spc="-15" dirty="0">
                <a:solidFill>
                  <a:srgbClr val="4E75A8"/>
                </a:solidFill>
                <a:latin typeface="Consolas"/>
                <a:cs typeface="Consolas"/>
              </a:rPr>
              <a:t> </a:t>
            </a:r>
            <a:r>
              <a:rPr sz="2000" b="1" spc="-5" dirty="0">
                <a:solidFill>
                  <a:srgbClr val="4E75A8"/>
                </a:solidFill>
                <a:latin typeface="Consolas"/>
                <a:cs typeface="Consolas"/>
              </a:rPr>
              <a:t>request</a:t>
            </a:r>
            <a:r>
              <a:rPr sz="2000" b="1" spc="-10" dirty="0">
                <a:solidFill>
                  <a:srgbClr val="4E75A8"/>
                </a:solidFill>
                <a:latin typeface="Consolas"/>
                <a:cs typeface="Consolas"/>
              </a:rPr>
              <a:t> </a:t>
            </a:r>
            <a:r>
              <a:rPr sz="2000" b="1" dirty="0">
                <a:solidFill>
                  <a:srgbClr val="4E75A8"/>
                </a:solidFill>
                <a:latin typeface="Consolas"/>
                <a:cs typeface="Consolas"/>
              </a:rPr>
              <a:t>allowed");</a:t>
            </a:r>
            <a:endParaRPr sz="20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4E75A8"/>
                </a:solidFill>
                <a:latin typeface="Consolas"/>
                <a:cs typeface="Consolas"/>
              </a:rPr>
              <a:t>}</a:t>
            </a:r>
            <a:endParaRPr sz="2000">
              <a:latin typeface="Consolas"/>
              <a:cs typeface="Consola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9555" y="2825495"/>
            <a:ext cx="2455164" cy="26837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Stack</a:t>
            </a:r>
            <a:r>
              <a:rPr spc="-25" dirty="0"/>
              <a:t> </a:t>
            </a:r>
            <a:r>
              <a:rPr spc="-5" dirty="0"/>
              <a:t>Access</a:t>
            </a:r>
            <a:r>
              <a:rPr spc="-15" dirty="0"/>
              <a:t> </a:t>
            </a:r>
            <a:r>
              <a:rPr spc="-10" dirty="0"/>
              <a:t>Quiz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01417" y="1165560"/>
            <a:ext cx="9766300" cy="531939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2400" spc="-5" dirty="0">
                <a:latin typeface="Calibri"/>
                <a:cs typeface="Calibri"/>
              </a:rPr>
              <a:t>Check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 lines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of</a:t>
            </a:r>
            <a:r>
              <a:rPr sz="2400" spc="-5" dirty="0">
                <a:latin typeface="Calibri"/>
                <a:cs typeface="Calibri"/>
              </a:rPr>
              <a:t> code,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when executed,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accesses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addresses in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6B9361"/>
                </a:solidFill>
                <a:latin typeface="Calibri"/>
                <a:cs typeface="Calibri"/>
              </a:rPr>
              <a:t>stack </a:t>
            </a:r>
            <a:r>
              <a:rPr sz="2400" b="1" spc="-5" dirty="0">
                <a:solidFill>
                  <a:srgbClr val="6B9361"/>
                </a:solidFill>
                <a:latin typeface="Calibri"/>
                <a:cs typeface="Calibri"/>
              </a:rPr>
              <a:t>frame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2400" b="1" spc="-5" dirty="0">
                <a:solidFill>
                  <a:srgbClr val="6B9361"/>
                </a:solidFill>
                <a:latin typeface="Calibri"/>
                <a:cs typeface="Calibri"/>
              </a:rPr>
              <a:t>for</a:t>
            </a:r>
            <a:r>
              <a:rPr sz="2400" b="1" spc="-45" dirty="0">
                <a:solidFill>
                  <a:srgbClr val="6B936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6B9361"/>
                </a:solidFill>
                <a:latin typeface="Calibri"/>
                <a:cs typeface="Calibri"/>
              </a:rPr>
              <a:t>main()</a:t>
            </a:r>
            <a:r>
              <a:rPr sz="2400" spc="-5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1231265" marR="4528820" indent="-533400">
              <a:lnSpc>
                <a:spcPct val="115300"/>
              </a:lnSpc>
              <a:spcBef>
                <a:spcPts val="950"/>
              </a:spcBef>
            </a:pPr>
            <a:r>
              <a:rPr sz="1900" b="1" dirty="0">
                <a:solidFill>
                  <a:srgbClr val="4E75A8"/>
                </a:solidFill>
                <a:latin typeface="Consolas"/>
                <a:cs typeface="Consolas"/>
              </a:rPr>
              <a:t>int</a:t>
            </a:r>
            <a:r>
              <a:rPr sz="1900" b="1" spc="5" dirty="0">
                <a:solidFill>
                  <a:srgbClr val="4E75A8"/>
                </a:solidFill>
                <a:latin typeface="Consolas"/>
                <a:cs typeface="Consolas"/>
              </a:rPr>
              <a:t> </a:t>
            </a:r>
            <a:r>
              <a:rPr sz="1900" b="1" dirty="0">
                <a:solidFill>
                  <a:srgbClr val="4E75A8"/>
                </a:solidFill>
                <a:latin typeface="Consolas"/>
                <a:cs typeface="Consolas"/>
              </a:rPr>
              <a:t>main(int</a:t>
            </a:r>
            <a:r>
              <a:rPr sz="1900" b="1" spc="5" dirty="0">
                <a:solidFill>
                  <a:srgbClr val="4E75A8"/>
                </a:solidFill>
                <a:latin typeface="Consolas"/>
                <a:cs typeface="Consolas"/>
              </a:rPr>
              <a:t> </a:t>
            </a:r>
            <a:r>
              <a:rPr sz="1900" b="1" dirty="0">
                <a:solidFill>
                  <a:srgbClr val="4E75A8"/>
                </a:solidFill>
                <a:latin typeface="Consolas"/>
                <a:cs typeface="Consolas"/>
              </a:rPr>
              <a:t>argc, char *argv[])</a:t>
            </a:r>
            <a:r>
              <a:rPr sz="1900" b="1" spc="5" dirty="0">
                <a:solidFill>
                  <a:srgbClr val="4E75A8"/>
                </a:solidFill>
                <a:latin typeface="Consolas"/>
                <a:cs typeface="Consolas"/>
              </a:rPr>
              <a:t> </a:t>
            </a:r>
            <a:r>
              <a:rPr sz="1900" b="1" spc="-5" dirty="0">
                <a:solidFill>
                  <a:srgbClr val="4E75A8"/>
                </a:solidFill>
                <a:latin typeface="Consolas"/>
                <a:cs typeface="Consolas"/>
              </a:rPr>
              <a:t>{ </a:t>
            </a:r>
            <a:r>
              <a:rPr sz="1900" b="1" spc="-1030" dirty="0">
                <a:solidFill>
                  <a:srgbClr val="4E75A8"/>
                </a:solidFill>
                <a:latin typeface="Consolas"/>
                <a:cs typeface="Consolas"/>
              </a:rPr>
              <a:t> </a:t>
            </a:r>
            <a:r>
              <a:rPr sz="1900" b="1" dirty="0">
                <a:solidFill>
                  <a:srgbClr val="4E75A8"/>
                </a:solidFill>
                <a:latin typeface="Consolas"/>
                <a:cs typeface="Consolas"/>
              </a:rPr>
              <a:t>int</a:t>
            </a:r>
            <a:r>
              <a:rPr sz="1900" b="1" spc="10" dirty="0">
                <a:solidFill>
                  <a:srgbClr val="4E75A8"/>
                </a:solidFill>
                <a:latin typeface="Consolas"/>
                <a:cs typeface="Consolas"/>
              </a:rPr>
              <a:t> </a:t>
            </a:r>
            <a:r>
              <a:rPr sz="1900" b="1" dirty="0">
                <a:solidFill>
                  <a:srgbClr val="4E75A8"/>
                </a:solidFill>
                <a:latin typeface="Consolas"/>
                <a:cs typeface="Consolas"/>
              </a:rPr>
              <a:t>allow_login </a:t>
            </a:r>
            <a:r>
              <a:rPr sz="1900" b="1" spc="-5" dirty="0">
                <a:solidFill>
                  <a:srgbClr val="4E75A8"/>
                </a:solidFill>
                <a:latin typeface="Consolas"/>
                <a:cs typeface="Consolas"/>
              </a:rPr>
              <a:t>=</a:t>
            </a:r>
            <a:r>
              <a:rPr sz="1900" b="1" dirty="0">
                <a:solidFill>
                  <a:srgbClr val="4E75A8"/>
                </a:solidFill>
                <a:latin typeface="Consolas"/>
                <a:cs typeface="Consolas"/>
              </a:rPr>
              <a:t> 0;</a:t>
            </a:r>
            <a:endParaRPr sz="1900">
              <a:latin typeface="Consolas"/>
              <a:cs typeface="Consolas"/>
            </a:endParaRPr>
          </a:p>
          <a:p>
            <a:pPr marL="1231265">
              <a:lnSpc>
                <a:spcPct val="100000"/>
              </a:lnSpc>
              <a:spcBef>
                <a:spcPts val="335"/>
              </a:spcBef>
            </a:pPr>
            <a:r>
              <a:rPr sz="1900" b="1" dirty="0">
                <a:solidFill>
                  <a:srgbClr val="4E75A8"/>
                </a:solidFill>
                <a:latin typeface="Consolas"/>
                <a:cs typeface="Consolas"/>
              </a:rPr>
              <a:t>char</a:t>
            </a:r>
            <a:r>
              <a:rPr sz="1900" b="1" spc="-35" dirty="0">
                <a:solidFill>
                  <a:srgbClr val="4E75A8"/>
                </a:solidFill>
                <a:latin typeface="Consolas"/>
                <a:cs typeface="Consolas"/>
              </a:rPr>
              <a:t> </a:t>
            </a:r>
            <a:r>
              <a:rPr sz="1900" b="1" dirty="0">
                <a:solidFill>
                  <a:srgbClr val="4E75A8"/>
                </a:solidFill>
                <a:latin typeface="Consolas"/>
                <a:cs typeface="Consolas"/>
              </a:rPr>
              <a:t>pwdstr[12];</a:t>
            </a:r>
            <a:endParaRPr sz="1900">
              <a:latin typeface="Consolas"/>
              <a:cs typeface="Consolas"/>
            </a:endParaRPr>
          </a:p>
          <a:p>
            <a:pPr marL="1231265">
              <a:lnSpc>
                <a:spcPct val="100000"/>
              </a:lnSpc>
              <a:spcBef>
                <a:spcPts val="350"/>
              </a:spcBef>
            </a:pPr>
            <a:r>
              <a:rPr sz="1900" b="1" dirty="0">
                <a:solidFill>
                  <a:srgbClr val="4E75A8"/>
                </a:solidFill>
                <a:latin typeface="Consolas"/>
                <a:cs typeface="Consolas"/>
              </a:rPr>
              <a:t>char</a:t>
            </a:r>
            <a:r>
              <a:rPr sz="1900" b="1" spc="-10" dirty="0">
                <a:solidFill>
                  <a:srgbClr val="4E75A8"/>
                </a:solidFill>
                <a:latin typeface="Consolas"/>
                <a:cs typeface="Consolas"/>
              </a:rPr>
              <a:t> </a:t>
            </a:r>
            <a:r>
              <a:rPr sz="1900" b="1" dirty="0">
                <a:solidFill>
                  <a:srgbClr val="4E75A8"/>
                </a:solidFill>
                <a:latin typeface="Consolas"/>
                <a:cs typeface="Consolas"/>
              </a:rPr>
              <a:t>targetpwd[12]</a:t>
            </a:r>
            <a:r>
              <a:rPr sz="1900" b="1" spc="-10" dirty="0">
                <a:solidFill>
                  <a:srgbClr val="4E75A8"/>
                </a:solidFill>
                <a:latin typeface="Consolas"/>
                <a:cs typeface="Consolas"/>
              </a:rPr>
              <a:t> </a:t>
            </a:r>
            <a:r>
              <a:rPr sz="1900" b="1" spc="-5" dirty="0">
                <a:solidFill>
                  <a:srgbClr val="4E75A8"/>
                </a:solidFill>
                <a:latin typeface="Consolas"/>
                <a:cs typeface="Consolas"/>
              </a:rPr>
              <a:t>= </a:t>
            </a:r>
            <a:r>
              <a:rPr sz="1900" b="1" dirty="0">
                <a:solidFill>
                  <a:srgbClr val="4E75A8"/>
                </a:solidFill>
                <a:latin typeface="Consolas"/>
                <a:cs typeface="Consolas"/>
              </a:rPr>
              <a:t>"MyPwd123";</a:t>
            </a:r>
            <a:endParaRPr sz="1900">
              <a:latin typeface="Consolas"/>
              <a:cs typeface="Consolas"/>
            </a:endParaRPr>
          </a:p>
          <a:p>
            <a:pPr marL="1231265">
              <a:lnSpc>
                <a:spcPct val="100000"/>
              </a:lnSpc>
              <a:spcBef>
                <a:spcPts val="340"/>
              </a:spcBef>
            </a:pPr>
            <a:r>
              <a:rPr sz="1900" b="1" dirty="0">
                <a:solidFill>
                  <a:srgbClr val="4E75A8"/>
                </a:solidFill>
                <a:latin typeface="Consolas"/>
                <a:cs typeface="Consolas"/>
              </a:rPr>
              <a:t>gets(pwdstr);</a:t>
            </a:r>
            <a:endParaRPr sz="1900">
              <a:latin typeface="Consolas"/>
              <a:cs typeface="Consolas"/>
            </a:endParaRPr>
          </a:p>
          <a:p>
            <a:pPr marL="1231265">
              <a:lnSpc>
                <a:spcPct val="100000"/>
              </a:lnSpc>
              <a:spcBef>
                <a:spcPts val="345"/>
              </a:spcBef>
            </a:pPr>
            <a:r>
              <a:rPr sz="1900" b="1" dirty="0">
                <a:solidFill>
                  <a:srgbClr val="4E75A8"/>
                </a:solidFill>
                <a:latin typeface="Consolas"/>
                <a:cs typeface="Consolas"/>
              </a:rPr>
              <a:t>if</a:t>
            </a:r>
            <a:r>
              <a:rPr sz="1900" b="1" spc="5" dirty="0">
                <a:solidFill>
                  <a:srgbClr val="4E75A8"/>
                </a:solidFill>
                <a:latin typeface="Consolas"/>
                <a:cs typeface="Consolas"/>
              </a:rPr>
              <a:t> </a:t>
            </a:r>
            <a:r>
              <a:rPr sz="1900" b="1" dirty="0">
                <a:solidFill>
                  <a:srgbClr val="4E75A8"/>
                </a:solidFill>
                <a:latin typeface="Consolas"/>
                <a:cs typeface="Consolas"/>
              </a:rPr>
              <a:t>(strncmp(pwdstr,targetpwd,</a:t>
            </a:r>
            <a:r>
              <a:rPr sz="1900" b="1" spc="10" dirty="0">
                <a:solidFill>
                  <a:srgbClr val="4E75A8"/>
                </a:solidFill>
                <a:latin typeface="Consolas"/>
                <a:cs typeface="Consolas"/>
              </a:rPr>
              <a:t> </a:t>
            </a:r>
            <a:r>
              <a:rPr sz="1900" b="1" dirty="0">
                <a:solidFill>
                  <a:srgbClr val="4E75A8"/>
                </a:solidFill>
                <a:latin typeface="Consolas"/>
                <a:cs typeface="Consolas"/>
              </a:rPr>
              <a:t>12)</a:t>
            </a:r>
            <a:r>
              <a:rPr sz="1900" b="1" spc="10" dirty="0">
                <a:solidFill>
                  <a:srgbClr val="4E75A8"/>
                </a:solidFill>
                <a:latin typeface="Consolas"/>
                <a:cs typeface="Consolas"/>
              </a:rPr>
              <a:t> </a:t>
            </a:r>
            <a:r>
              <a:rPr sz="1900" b="1" spc="-5" dirty="0">
                <a:solidFill>
                  <a:srgbClr val="4E75A8"/>
                </a:solidFill>
                <a:latin typeface="Consolas"/>
                <a:cs typeface="Consolas"/>
              </a:rPr>
              <a:t>==</a:t>
            </a:r>
            <a:r>
              <a:rPr sz="1900" b="1" spc="10" dirty="0">
                <a:solidFill>
                  <a:srgbClr val="4E75A8"/>
                </a:solidFill>
                <a:latin typeface="Consolas"/>
                <a:cs typeface="Consolas"/>
              </a:rPr>
              <a:t> </a:t>
            </a:r>
            <a:r>
              <a:rPr sz="1900" b="1" spc="-5" dirty="0">
                <a:solidFill>
                  <a:srgbClr val="4E75A8"/>
                </a:solidFill>
                <a:latin typeface="Consolas"/>
                <a:cs typeface="Consolas"/>
              </a:rPr>
              <a:t>0)</a:t>
            </a:r>
            <a:endParaRPr sz="1900">
              <a:latin typeface="Consolas"/>
              <a:cs typeface="Consolas"/>
            </a:endParaRPr>
          </a:p>
          <a:p>
            <a:pPr marL="2298700">
              <a:lnSpc>
                <a:spcPct val="100000"/>
              </a:lnSpc>
              <a:spcBef>
                <a:spcPts val="335"/>
              </a:spcBef>
            </a:pPr>
            <a:r>
              <a:rPr sz="1900" b="1" dirty="0">
                <a:solidFill>
                  <a:srgbClr val="4E75A8"/>
                </a:solidFill>
                <a:latin typeface="Consolas"/>
                <a:cs typeface="Consolas"/>
              </a:rPr>
              <a:t>allow_login</a:t>
            </a:r>
            <a:r>
              <a:rPr sz="1900" b="1" spc="-10" dirty="0">
                <a:solidFill>
                  <a:srgbClr val="4E75A8"/>
                </a:solidFill>
                <a:latin typeface="Consolas"/>
                <a:cs typeface="Consolas"/>
              </a:rPr>
              <a:t> </a:t>
            </a:r>
            <a:r>
              <a:rPr sz="1900" b="1" spc="-5" dirty="0">
                <a:solidFill>
                  <a:srgbClr val="4E75A8"/>
                </a:solidFill>
                <a:latin typeface="Consolas"/>
                <a:cs typeface="Consolas"/>
              </a:rPr>
              <a:t>=</a:t>
            </a:r>
            <a:r>
              <a:rPr sz="1900" b="1" spc="-25" dirty="0">
                <a:solidFill>
                  <a:srgbClr val="4E75A8"/>
                </a:solidFill>
                <a:latin typeface="Consolas"/>
                <a:cs typeface="Consolas"/>
              </a:rPr>
              <a:t> </a:t>
            </a:r>
            <a:r>
              <a:rPr sz="1900" b="1" dirty="0">
                <a:solidFill>
                  <a:srgbClr val="4E75A8"/>
                </a:solidFill>
                <a:latin typeface="Consolas"/>
                <a:cs typeface="Consolas"/>
              </a:rPr>
              <a:t>1;</a:t>
            </a:r>
            <a:endParaRPr sz="190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00">
              <a:latin typeface="Consolas"/>
              <a:cs typeface="Consolas"/>
            </a:endParaRPr>
          </a:p>
          <a:p>
            <a:pPr marL="1231265">
              <a:lnSpc>
                <a:spcPct val="100000"/>
              </a:lnSpc>
            </a:pPr>
            <a:r>
              <a:rPr sz="1900" b="1" dirty="0">
                <a:solidFill>
                  <a:srgbClr val="4E75A8"/>
                </a:solidFill>
                <a:latin typeface="Consolas"/>
                <a:cs typeface="Consolas"/>
              </a:rPr>
              <a:t>if</a:t>
            </a:r>
            <a:r>
              <a:rPr sz="1900" b="1" spc="-10" dirty="0">
                <a:solidFill>
                  <a:srgbClr val="4E75A8"/>
                </a:solidFill>
                <a:latin typeface="Consolas"/>
                <a:cs typeface="Consolas"/>
              </a:rPr>
              <a:t> </a:t>
            </a:r>
            <a:r>
              <a:rPr sz="1900" b="1" dirty="0">
                <a:solidFill>
                  <a:srgbClr val="4E75A8"/>
                </a:solidFill>
                <a:latin typeface="Consolas"/>
                <a:cs typeface="Consolas"/>
              </a:rPr>
              <a:t>(allow_login</a:t>
            </a:r>
            <a:r>
              <a:rPr sz="1900" b="1" spc="-10" dirty="0">
                <a:solidFill>
                  <a:srgbClr val="4E75A8"/>
                </a:solidFill>
                <a:latin typeface="Consolas"/>
                <a:cs typeface="Consolas"/>
              </a:rPr>
              <a:t> </a:t>
            </a:r>
            <a:r>
              <a:rPr sz="1900" b="1" dirty="0">
                <a:solidFill>
                  <a:srgbClr val="4E75A8"/>
                </a:solidFill>
                <a:latin typeface="Consolas"/>
                <a:cs typeface="Consolas"/>
              </a:rPr>
              <a:t>==</a:t>
            </a:r>
            <a:r>
              <a:rPr sz="1900" b="1" spc="-5" dirty="0">
                <a:solidFill>
                  <a:srgbClr val="4E75A8"/>
                </a:solidFill>
                <a:latin typeface="Consolas"/>
                <a:cs typeface="Consolas"/>
              </a:rPr>
              <a:t> 0)</a:t>
            </a:r>
            <a:endParaRPr sz="1900">
              <a:latin typeface="Consolas"/>
              <a:cs typeface="Consolas"/>
            </a:endParaRPr>
          </a:p>
          <a:p>
            <a:pPr marL="2298700">
              <a:lnSpc>
                <a:spcPct val="100000"/>
              </a:lnSpc>
              <a:spcBef>
                <a:spcPts val="350"/>
              </a:spcBef>
            </a:pPr>
            <a:r>
              <a:rPr sz="1900" b="1" dirty="0">
                <a:solidFill>
                  <a:srgbClr val="4E75A8"/>
                </a:solidFill>
                <a:latin typeface="Consolas"/>
                <a:cs typeface="Consolas"/>
              </a:rPr>
              <a:t>printf("Login</a:t>
            </a:r>
            <a:r>
              <a:rPr sz="1900" b="1" spc="-10" dirty="0">
                <a:solidFill>
                  <a:srgbClr val="4E75A8"/>
                </a:solidFill>
                <a:latin typeface="Consolas"/>
                <a:cs typeface="Consolas"/>
              </a:rPr>
              <a:t> </a:t>
            </a:r>
            <a:r>
              <a:rPr sz="1900" b="1" dirty="0">
                <a:solidFill>
                  <a:srgbClr val="4E75A8"/>
                </a:solidFill>
                <a:latin typeface="Consolas"/>
                <a:cs typeface="Consolas"/>
              </a:rPr>
              <a:t>request</a:t>
            </a:r>
            <a:r>
              <a:rPr sz="1900" b="1" spc="-5" dirty="0">
                <a:solidFill>
                  <a:srgbClr val="4E75A8"/>
                </a:solidFill>
                <a:latin typeface="Consolas"/>
                <a:cs typeface="Consolas"/>
              </a:rPr>
              <a:t> </a:t>
            </a:r>
            <a:r>
              <a:rPr sz="1900" b="1" dirty="0">
                <a:solidFill>
                  <a:srgbClr val="4E75A8"/>
                </a:solidFill>
                <a:latin typeface="Consolas"/>
                <a:cs typeface="Consolas"/>
              </a:rPr>
              <a:t>rejected");</a:t>
            </a:r>
            <a:endParaRPr sz="1900">
              <a:latin typeface="Consolas"/>
              <a:cs typeface="Consolas"/>
            </a:endParaRPr>
          </a:p>
          <a:p>
            <a:pPr marL="1231265">
              <a:lnSpc>
                <a:spcPct val="100000"/>
              </a:lnSpc>
              <a:spcBef>
                <a:spcPts val="335"/>
              </a:spcBef>
            </a:pPr>
            <a:r>
              <a:rPr sz="1900" b="1" dirty="0">
                <a:solidFill>
                  <a:srgbClr val="4E75A8"/>
                </a:solidFill>
                <a:latin typeface="Consolas"/>
                <a:cs typeface="Consolas"/>
              </a:rPr>
              <a:t>else</a:t>
            </a:r>
            <a:endParaRPr sz="1900">
              <a:latin typeface="Consolas"/>
              <a:cs typeface="Consolas"/>
            </a:endParaRPr>
          </a:p>
          <a:p>
            <a:pPr marL="2298700">
              <a:lnSpc>
                <a:spcPct val="100000"/>
              </a:lnSpc>
              <a:spcBef>
                <a:spcPts val="350"/>
              </a:spcBef>
            </a:pPr>
            <a:r>
              <a:rPr sz="1900" b="1" dirty="0">
                <a:solidFill>
                  <a:srgbClr val="4E75A8"/>
                </a:solidFill>
                <a:latin typeface="Consolas"/>
                <a:cs typeface="Consolas"/>
              </a:rPr>
              <a:t>printf("Login</a:t>
            </a:r>
            <a:r>
              <a:rPr sz="1900" b="1" spc="-20" dirty="0">
                <a:solidFill>
                  <a:srgbClr val="4E75A8"/>
                </a:solidFill>
                <a:latin typeface="Consolas"/>
                <a:cs typeface="Consolas"/>
              </a:rPr>
              <a:t> </a:t>
            </a:r>
            <a:r>
              <a:rPr sz="1900" b="1" dirty="0">
                <a:solidFill>
                  <a:srgbClr val="4E75A8"/>
                </a:solidFill>
                <a:latin typeface="Consolas"/>
                <a:cs typeface="Consolas"/>
              </a:rPr>
              <a:t>request</a:t>
            </a:r>
            <a:r>
              <a:rPr sz="1900" b="1" spc="-15" dirty="0">
                <a:solidFill>
                  <a:srgbClr val="4E75A8"/>
                </a:solidFill>
                <a:latin typeface="Consolas"/>
                <a:cs typeface="Consolas"/>
              </a:rPr>
              <a:t> </a:t>
            </a:r>
            <a:r>
              <a:rPr sz="1900" b="1" dirty="0">
                <a:solidFill>
                  <a:srgbClr val="4E75A8"/>
                </a:solidFill>
                <a:latin typeface="Consolas"/>
                <a:cs typeface="Consolas"/>
              </a:rPr>
              <a:t>allowed");</a:t>
            </a:r>
            <a:endParaRPr sz="1900">
              <a:latin typeface="Consolas"/>
              <a:cs typeface="Consolas"/>
            </a:endParaRPr>
          </a:p>
          <a:p>
            <a:pPr marL="166370">
              <a:lnSpc>
                <a:spcPct val="100000"/>
              </a:lnSpc>
              <a:spcBef>
                <a:spcPts val="335"/>
              </a:spcBef>
            </a:pPr>
            <a:r>
              <a:rPr sz="1900" b="1" spc="-5" dirty="0">
                <a:solidFill>
                  <a:srgbClr val="4E75A8"/>
                </a:solidFill>
                <a:latin typeface="Consolas"/>
                <a:cs typeface="Consolas"/>
              </a:rPr>
              <a:t>}</a:t>
            </a:r>
            <a:endParaRPr sz="1900">
              <a:latin typeface="Consolas"/>
              <a:cs typeface="Consola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30473" y="4848605"/>
            <a:ext cx="303530" cy="304800"/>
          </a:xfrm>
          <a:custGeom>
            <a:avLst/>
            <a:gdLst/>
            <a:ahLst/>
            <a:cxnLst/>
            <a:rect l="l" t="t" r="r" b="b"/>
            <a:pathLst>
              <a:path w="303529" h="304800">
                <a:moveTo>
                  <a:pt x="0" y="304800"/>
                </a:moveTo>
                <a:lnTo>
                  <a:pt x="303275" y="304800"/>
                </a:lnTo>
                <a:lnTo>
                  <a:pt x="30327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97273" y="5193029"/>
            <a:ext cx="303530" cy="304800"/>
          </a:xfrm>
          <a:custGeom>
            <a:avLst/>
            <a:gdLst/>
            <a:ahLst/>
            <a:cxnLst/>
            <a:rect l="l" t="t" r="r" b="b"/>
            <a:pathLst>
              <a:path w="303529" h="304800">
                <a:moveTo>
                  <a:pt x="0" y="304800"/>
                </a:moveTo>
                <a:lnTo>
                  <a:pt x="303275" y="304800"/>
                </a:lnTo>
                <a:lnTo>
                  <a:pt x="30327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27426" y="5497829"/>
            <a:ext cx="304800" cy="303530"/>
          </a:xfrm>
          <a:custGeom>
            <a:avLst/>
            <a:gdLst/>
            <a:ahLst/>
            <a:cxnLst/>
            <a:rect l="l" t="t" r="r" b="b"/>
            <a:pathLst>
              <a:path w="304800" h="303529">
                <a:moveTo>
                  <a:pt x="0" y="303276"/>
                </a:moveTo>
                <a:lnTo>
                  <a:pt x="304800" y="303276"/>
                </a:lnTo>
                <a:lnTo>
                  <a:pt x="304800" y="0"/>
                </a:lnTo>
                <a:lnTo>
                  <a:pt x="0" y="0"/>
                </a:lnTo>
                <a:lnTo>
                  <a:pt x="0" y="303276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97273" y="5866638"/>
            <a:ext cx="303530" cy="304800"/>
          </a:xfrm>
          <a:custGeom>
            <a:avLst/>
            <a:gdLst/>
            <a:ahLst/>
            <a:cxnLst/>
            <a:rect l="l" t="t" r="r" b="b"/>
            <a:pathLst>
              <a:path w="303529" h="304800">
                <a:moveTo>
                  <a:pt x="0" y="304800"/>
                </a:moveTo>
                <a:lnTo>
                  <a:pt x="303275" y="304800"/>
                </a:lnTo>
                <a:lnTo>
                  <a:pt x="30327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30473" y="3192017"/>
            <a:ext cx="303530" cy="1009015"/>
          </a:xfrm>
          <a:custGeom>
            <a:avLst/>
            <a:gdLst/>
            <a:ahLst/>
            <a:cxnLst/>
            <a:rect l="l" t="t" r="r" b="b"/>
            <a:pathLst>
              <a:path w="303529" h="1009014">
                <a:moveTo>
                  <a:pt x="0" y="303275"/>
                </a:moveTo>
                <a:lnTo>
                  <a:pt x="303275" y="303275"/>
                </a:lnTo>
                <a:lnTo>
                  <a:pt x="303275" y="0"/>
                </a:lnTo>
                <a:lnTo>
                  <a:pt x="0" y="0"/>
                </a:lnTo>
                <a:lnTo>
                  <a:pt x="0" y="303275"/>
                </a:lnTo>
                <a:close/>
              </a:path>
              <a:path w="303529" h="1009014">
                <a:moveTo>
                  <a:pt x="0" y="655319"/>
                </a:moveTo>
                <a:lnTo>
                  <a:pt x="303275" y="655319"/>
                </a:lnTo>
                <a:lnTo>
                  <a:pt x="303275" y="352043"/>
                </a:lnTo>
                <a:lnTo>
                  <a:pt x="0" y="352043"/>
                </a:lnTo>
                <a:lnTo>
                  <a:pt x="0" y="655319"/>
                </a:lnTo>
                <a:close/>
              </a:path>
              <a:path w="303529" h="1009014">
                <a:moveTo>
                  <a:pt x="0" y="1008887"/>
                </a:moveTo>
                <a:lnTo>
                  <a:pt x="303275" y="1008887"/>
                </a:lnTo>
                <a:lnTo>
                  <a:pt x="303275" y="704087"/>
                </a:lnTo>
                <a:lnTo>
                  <a:pt x="0" y="704087"/>
                </a:lnTo>
                <a:lnTo>
                  <a:pt x="0" y="1008887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7273" y="4162805"/>
            <a:ext cx="303530" cy="304800"/>
          </a:xfrm>
          <a:custGeom>
            <a:avLst/>
            <a:gdLst/>
            <a:ahLst/>
            <a:cxnLst/>
            <a:rect l="l" t="t" r="r" b="b"/>
            <a:pathLst>
              <a:path w="303529" h="304800">
                <a:moveTo>
                  <a:pt x="0" y="304800"/>
                </a:moveTo>
                <a:lnTo>
                  <a:pt x="303275" y="304800"/>
                </a:lnTo>
                <a:lnTo>
                  <a:pt x="30327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427" y="563880"/>
            <a:ext cx="1464563" cy="161696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89672" y="1295400"/>
            <a:ext cx="3688112" cy="512673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88614" y="556005"/>
            <a:ext cx="52139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Understanding</a:t>
            </a:r>
            <a:r>
              <a:rPr spc="20" dirty="0"/>
              <a:t> </a:t>
            </a:r>
            <a:r>
              <a:rPr spc="-5" dirty="0"/>
              <a:t>the</a:t>
            </a:r>
            <a:r>
              <a:rPr spc="-15" dirty="0"/>
              <a:t> </a:t>
            </a:r>
            <a:r>
              <a:rPr spc="-5" dirty="0"/>
              <a:t>Stack</a:t>
            </a:r>
          </a:p>
        </p:txBody>
      </p:sp>
      <p:sp>
        <p:nvSpPr>
          <p:cNvPr id="4" name="object 4"/>
          <p:cNvSpPr/>
          <p:nvPr/>
        </p:nvSpPr>
        <p:spPr>
          <a:xfrm>
            <a:off x="2971800" y="2041398"/>
            <a:ext cx="190500" cy="3317240"/>
          </a:xfrm>
          <a:custGeom>
            <a:avLst/>
            <a:gdLst/>
            <a:ahLst/>
            <a:cxnLst/>
            <a:rect l="l" t="t" r="r" b="b"/>
            <a:pathLst>
              <a:path w="190500" h="3317240">
                <a:moveTo>
                  <a:pt x="76200" y="3126613"/>
                </a:moveTo>
                <a:lnTo>
                  <a:pt x="0" y="3126613"/>
                </a:lnTo>
                <a:lnTo>
                  <a:pt x="95250" y="3317113"/>
                </a:lnTo>
                <a:lnTo>
                  <a:pt x="180975" y="3145663"/>
                </a:lnTo>
                <a:lnTo>
                  <a:pt x="76200" y="3145663"/>
                </a:lnTo>
                <a:lnTo>
                  <a:pt x="76200" y="3126613"/>
                </a:lnTo>
                <a:close/>
              </a:path>
              <a:path w="190500" h="3317240">
                <a:moveTo>
                  <a:pt x="114300" y="0"/>
                </a:moveTo>
                <a:lnTo>
                  <a:pt x="76200" y="0"/>
                </a:lnTo>
                <a:lnTo>
                  <a:pt x="76200" y="3145663"/>
                </a:lnTo>
                <a:lnTo>
                  <a:pt x="114300" y="3145663"/>
                </a:lnTo>
                <a:lnTo>
                  <a:pt x="114300" y="0"/>
                </a:lnTo>
                <a:close/>
              </a:path>
              <a:path w="190500" h="3317240">
                <a:moveTo>
                  <a:pt x="190500" y="3126613"/>
                </a:moveTo>
                <a:lnTo>
                  <a:pt x="114300" y="3126613"/>
                </a:lnTo>
                <a:lnTo>
                  <a:pt x="114300" y="3145663"/>
                </a:lnTo>
                <a:lnTo>
                  <a:pt x="180975" y="3145663"/>
                </a:lnTo>
                <a:lnTo>
                  <a:pt x="190500" y="3126613"/>
                </a:lnTo>
                <a:close/>
              </a:path>
            </a:pathLst>
          </a:custGeom>
          <a:solidFill>
            <a:srgbClr val="4E75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34032" y="1354962"/>
            <a:ext cx="175387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5" dirty="0">
                <a:solidFill>
                  <a:srgbClr val="4E75A8"/>
                </a:solidFill>
                <a:latin typeface="Calibri"/>
                <a:cs typeface="Calibri"/>
              </a:rPr>
              <a:t>High</a:t>
            </a:r>
            <a:r>
              <a:rPr sz="2500" b="1" spc="-75" dirty="0">
                <a:solidFill>
                  <a:srgbClr val="4E75A8"/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rgbClr val="4E75A8"/>
                </a:solidFill>
                <a:latin typeface="Calibri"/>
                <a:cs typeface="Calibri"/>
              </a:rPr>
              <a:t>Address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50491" y="5780328"/>
            <a:ext cx="169862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5" dirty="0">
                <a:solidFill>
                  <a:srgbClr val="4E75A8"/>
                </a:solidFill>
                <a:latin typeface="Calibri"/>
                <a:cs typeface="Calibri"/>
              </a:rPr>
              <a:t>Low</a:t>
            </a:r>
            <a:r>
              <a:rPr sz="2500" b="1" spc="-55" dirty="0">
                <a:solidFill>
                  <a:srgbClr val="4E75A8"/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rgbClr val="4E75A8"/>
                </a:solidFill>
                <a:latin typeface="Calibri"/>
                <a:cs typeface="Calibri"/>
              </a:rPr>
              <a:t>Address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1557" y="1357960"/>
            <a:ext cx="10051415" cy="4599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08405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Calibri"/>
                <a:cs typeface="Calibri"/>
              </a:rPr>
              <a:t>We type a </a:t>
            </a:r>
            <a:r>
              <a:rPr sz="3000" b="1" spc="-5" dirty="0">
                <a:solidFill>
                  <a:srgbClr val="6B9361"/>
                </a:solidFill>
                <a:latin typeface="Calibri"/>
                <a:cs typeface="Calibri"/>
              </a:rPr>
              <a:t>correct password </a:t>
            </a:r>
            <a:r>
              <a:rPr sz="3000" spc="-5" dirty="0">
                <a:latin typeface="Calibri"/>
                <a:cs typeface="Calibri"/>
              </a:rPr>
              <a:t>(</a:t>
            </a:r>
            <a:r>
              <a:rPr sz="3000" b="1" spc="-5" dirty="0">
                <a:solidFill>
                  <a:srgbClr val="6B9361"/>
                </a:solidFill>
                <a:latin typeface="Calibri"/>
                <a:cs typeface="Calibri"/>
              </a:rPr>
              <a:t>MyPwd123</a:t>
            </a:r>
            <a:r>
              <a:rPr sz="3000" spc="-5" dirty="0">
                <a:latin typeface="Calibri"/>
                <a:cs typeface="Calibri"/>
              </a:rPr>
              <a:t>) of less </a:t>
            </a:r>
            <a:r>
              <a:rPr sz="3000" dirty="0">
                <a:latin typeface="Calibri"/>
                <a:cs typeface="Calibri"/>
              </a:rPr>
              <a:t>than 12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characters: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950">
              <a:latin typeface="Calibri"/>
              <a:cs typeface="Calibri"/>
            </a:endParaRPr>
          </a:p>
          <a:p>
            <a:pPr marL="2298700">
              <a:lnSpc>
                <a:spcPct val="100000"/>
              </a:lnSpc>
              <a:spcBef>
                <a:spcPts val="5"/>
              </a:spcBef>
            </a:pPr>
            <a:r>
              <a:rPr sz="3000" b="1" spc="-5" dirty="0">
                <a:solidFill>
                  <a:srgbClr val="6B9361"/>
                </a:solidFill>
                <a:latin typeface="Calibri"/>
                <a:cs typeface="Calibri"/>
              </a:rPr>
              <a:t>The</a:t>
            </a:r>
            <a:r>
              <a:rPr sz="3000" b="1" spc="-20" dirty="0">
                <a:solidFill>
                  <a:srgbClr val="6B9361"/>
                </a:solidFill>
                <a:latin typeface="Calibri"/>
                <a:cs typeface="Calibri"/>
              </a:rPr>
              <a:t> </a:t>
            </a:r>
            <a:r>
              <a:rPr sz="3000" b="1" spc="-5" dirty="0">
                <a:solidFill>
                  <a:srgbClr val="6B9361"/>
                </a:solidFill>
                <a:latin typeface="Calibri"/>
                <a:cs typeface="Calibri"/>
              </a:rPr>
              <a:t>login</a:t>
            </a:r>
            <a:r>
              <a:rPr sz="3000" b="1" spc="-15" dirty="0">
                <a:solidFill>
                  <a:srgbClr val="6B9361"/>
                </a:solidFill>
                <a:latin typeface="Calibri"/>
                <a:cs typeface="Calibri"/>
              </a:rPr>
              <a:t> </a:t>
            </a:r>
            <a:r>
              <a:rPr sz="3000" b="1" spc="-5" dirty="0">
                <a:solidFill>
                  <a:srgbClr val="6B9361"/>
                </a:solidFill>
                <a:latin typeface="Calibri"/>
                <a:cs typeface="Calibri"/>
              </a:rPr>
              <a:t>request</a:t>
            </a:r>
            <a:r>
              <a:rPr sz="3000" b="1" spc="-15" dirty="0">
                <a:solidFill>
                  <a:srgbClr val="6B9361"/>
                </a:solidFill>
                <a:latin typeface="Calibri"/>
                <a:cs typeface="Calibri"/>
              </a:rPr>
              <a:t> </a:t>
            </a:r>
            <a:r>
              <a:rPr sz="3000" b="1" spc="-10" dirty="0">
                <a:solidFill>
                  <a:srgbClr val="6B9361"/>
                </a:solidFill>
                <a:latin typeface="Calibri"/>
                <a:cs typeface="Calibri"/>
              </a:rPr>
              <a:t>is </a:t>
            </a:r>
            <a:r>
              <a:rPr sz="3000" b="1" spc="-5" dirty="0">
                <a:solidFill>
                  <a:srgbClr val="6B9361"/>
                </a:solidFill>
                <a:latin typeface="Calibri"/>
                <a:cs typeface="Calibri"/>
              </a:rPr>
              <a:t>allowed.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000" dirty="0">
                <a:latin typeface="Calibri"/>
                <a:cs typeface="Calibri"/>
              </a:rPr>
              <a:t>Now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let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us type “</a:t>
            </a:r>
            <a:r>
              <a:rPr sz="3000" b="1" spc="-5" dirty="0">
                <a:solidFill>
                  <a:srgbClr val="B12828"/>
                </a:solidFill>
                <a:latin typeface="Calibri"/>
                <a:cs typeface="Calibri"/>
              </a:rPr>
              <a:t>BadPassWd</a:t>
            </a:r>
            <a:r>
              <a:rPr sz="3000" spc="-5" dirty="0">
                <a:latin typeface="Calibri"/>
                <a:cs typeface="Calibri"/>
              </a:rPr>
              <a:t>” </a:t>
            </a:r>
            <a:r>
              <a:rPr sz="3000" dirty="0">
                <a:latin typeface="Calibri"/>
                <a:cs typeface="Calibri"/>
              </a:rPr>
              <a:t>when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we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are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asked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to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provide</a:t>
            </a:r>
            <a:r>
              <a:rPr sz="3000" dirty="0">
                <a:latin typeface="Calibri"/>
                <a:cs typeface="Calibri"/>
              </a:rPr>
              <a:t> the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000" spc="-5" dirty="0">
                <a:latin typeface="Calibri"/>
                <a:cs typeface="Calibri"/>
              </a:rPr>
              <a:t>password: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950">
              <a:latin typeface="Calibri"/>
              <a:cs typeface="Calibri"/>
            </a:endParaRPr>
          </a:p>
          <a:p>
            <a:pPr marL="2298700">
              <a:lnSpc>
                <a:spcPct val="100000"/>
              </a:lnSpc>
            </a:pPr>
            <a:r>
              <a:rPr sz="3000" b="1" spc="-5" dirty="0">
                <a:solidFill>
                  <a:srgbClr val="B12828"/>
                </a:solidFill>
                <a:latin typeface="Calibri"/>
                <a:cs typeface="Calibri"/>
              </a:rPr>
              <a:t>The login</a:t>
            </a:r>
            <a:r>
              <a:rPr sz="3000" b="1" spc="-10" dirty="0">
                <a:solidFill>
                  <a:srgbClr val="B12828"/>
                </a:solidFill>
                <a:latin typeface="Calibri"/>
                <a:cs typeface="Calibri"/>
              </a:rPr>
              <a:t> </a:t>
            </a:r>
            <a:r>
              <a:rPr sz="3000" b="1" spc="-5" dirty="0">
                <a:solidFill>
                  <a:srgbClr val="B12828"/>
                </a:solidFill>
                <a:latin typeface="Calibri"/>
                <a:cs typeface="Calibri"/>
              </a:rPr>
              <a:t>request is rejected.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96234" y="556005"/>
            <a:ext cx="51930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Attacker</a:t>
            </a:r>
            <a:r>
              <a:rPr spc="10" dirty="0"/>
              <a:t> </a:t>
            </a:r>
            <a:r>
              <a:rPr spc="-10" dirty="0"/>
              <a:t>Code</a:t>
            </a:r>
            <a:r>
              <a:rPr spc="-15" dirty="0"/>
              <a:t> </a:t>
            </a:r>
            <a:r>
              <a:rPr spc="-5" dirty="0"/>
              <a:t>Execution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4876" y="5230367"/>
            <a:ext cx="1297045" cy="13350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21727" y="2420715"/>
            <a:ext cx="1316187" cy="123012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96234" y="556005"/>
            <a:ext cx="51930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Attacker</a:t>
            </a:r>
            <a:r>
              <a:rPr spc="10" dirty="0"/>
              <a:t> </a:t>
            </a:r>
            <a:r>
              <a:rPr spc="-10" dirty="0"/>
              <a:t>Code</a:t>
            </a:r>
            <a:r>
              <a:rPr spc="-15" dirty="0"/>
              <a:t> </a:t>
            </a:r>
            <a:r>
              <a:rPr spc="-5" dirty="0"/>
              <a:t>Execution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880072" y="1295400"/>
            <a:ext cx="7222490" cy="5126990"/>
            <a:chOff x="3880072" y="1295400"/>
            <a:chExt cx="7222490" cy="51269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80072" y="1295400"/>
              <a:ext cx="3688112" cy="51267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91984" y="1295400"/>
              <a:ext cx="3610355" cy="507187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606" y="2913589"/>
            <a:ext cx="2936240" cy="17094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5"/>
              </a:spcBef>
            </a:pPr>
            <a:r>
              <a:rPr sz="2400" dirty="0">
                <a:latin typeface="Calibri"/>
                <a:cs typeface="Calibri"/>
              </a:rPr>
              <a:t>If we type a really </a:t>
            </a:r>
            <a:r>
              <a:rPr sz="2400" spc="-5" dirty="0">
                <a:latin typeface="Calibri"/>
                <a:cs typeface="Calibri"/>
              </a:rPr>
              <a:t>long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string,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will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6B9361"/>
                </a:solidFill>
                <a:latin typeface="Calibri"/>
                <a:cs typeface="Calibri"/>
              </a:rPr>
              <a:t>overflow </a:t>
            </a:r>
            <a:r>
              <a:rPr sz="2400" b="1" spc="-525" dirty="0">
                <a:solidFill>
                  <a:srgbClr val="6B9361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into the return </a:t>
            </a:r>
            <a:r>
              <a:rPr sz="2400" spc="-5" dirty="0">
                <a:latin typeface="Calibri"/>
                <a:cs typeface="Calibri"/>
              </a:rPr>
              <a:t>address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space.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96234" y="556005"/>
            <a:ext cx="51930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Attacker</a:t>
            </a:r>
            <a:r>
              <a:rPr spc="10" dirty="0"/>
              <a:t> </a:t>
            </a:r>
            <a:r>
              <a:rPr spc="-10" dirty="0"/>
              <a:t>Code</a:t>
            </a:r>
            <a:r>
              <a:rPr spc="-15" dirty="0"/>
              <a:t> </a:t>
            </a:r>
            <a:r>
              <a:rPr spc="-5" dirty="0"/>
              <a:t>Execution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880072" y="1295400"/>
            <a:ext cx="7222490" cy="5126990"/>
            <a:chOff x="3880072" y="1295400"/>
            <a:chExt cx="7222490" cy="512699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80072" y="1295400"/>
              <a:ext cx="3688112" cy="51267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91984" y="1295400"/>
              <a:ext cx="3610355" cy="507187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00C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8132770B828A48BD3BF54E2C55D03E" ma:contentTypeVersion="7" ma:contentTypeDescription="Create a new document." ma:contentTypeScope="" ma:versionID="04154994eeaaabf0b7fe50a1574811d8">
  <xsd:schema xmlns:xsd="http://www.w3.org/2001/XMLSchema" xmlns:xs="http://www.w3.org/2001/XMLSchema" xmlns:p="http://schemas.microsoft.com/office/2006/metadata/properties" xmlns:ns2="ecefae53-4da3-49df-9688-603b869a07b5" targetNamespace="http://schemas.microsoft.com/office/2006/metadata/properties" ma:root="true" ma:fieldsID="f1c8f16f884b5803e8bc872a6f5d9c6c" ns2:_="">
    <xsd:import namespace="ecefae53-4da3-49df-9688-603b869a07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efae53-4da3-49df-9688-603b869a07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5E507D0-B86B-43C5-95F7-63097C76F63E}"/>
</file>

<file path=customXml/itemProps2.xml><?xml version="1.0" encoding="utf-8"?>
<ds:datastoreItem xmlns:ds="http://schemas.openxmlformats.org/officeDocument/2006/customXml" ds:itemID="{2E5815C8-3076-45B4-BACC-27FBDAB92519}"/>
</file>

<file path=customXml/itemProps3.xml><?xml version="1.0" encoding="utf-8"?>
<ds:datastoreItem xmlns:ds="http://schemas.openxmlformats.org/officeDocument/2006/customXml" ds:itemID="{9924F7D0-AE30-412F-84DE-F908CAB2475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916</Words>
  <Application>Microsoft Office PowerPoint</Application>
  <PresentationFormat>Widescreen</PresentationFormat>
  <Paragraphs>170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Arial MT</vt:lpstr>
      <vt:lpstr>Calibri</vt:lpstr>
      <vt:lpstr>Consolas</vt:lpstr>
      <vt:lpstr>Courier New</vt:lpstr>
      <vt:lpstr>Microsoft Sans Serif</vt:lpstr>
      <vt:lpstr>Times New Roman</vt:lpstr>
      <vt:lpstr>Office Theme</vt:lpstr>
      <vt:lpstr>Advanced data Security</vt:lpstr>
      <vt:lpstr>Software Security Lesson Introduction</vt:lpstr>
      <vt:lpstr>Software Vulnerabilities &amp;  How They Get Exploited</vt:lpstr>
      <vt:lpstr>A Vulnerable Password Checking Program</vt:lpstr>
      <vt:lpstr>Stack Access Quiz</vt:lpstr>
      <vt:lpstr>Understanding the Stack</vt:lpstr>
      <vt:lpstr>Attacker Code Execution</vt:lpstr>
      <vt:lpstr>Attacker Code Execution</vt:lpstr>
      <vt:lpstr>Attacker Code Execution</vt:lpstr>
      <vt:lpstr>Attacker Code Execution</vt:lpstr>
      <vt:lpstr>Buffer Overflow Quiz</vt:lpstr>
      <vt:lpstr>ShellCode</vt:lpstr>
      <vt:lpstr>Variations of Buffer Overflow</vt:lpstr>
      <vt:lpstr>PowerPoint Presentation</vt:lpstr>
      <vt:lpstr>PowerPoint Presentation</vt:lpstr>
      <vt:lpstr>Defense Against Buffer Overflow Attacks</vt:lpstr>
      <vt:lpstr>Defense Against Buffer Overflow Attacks</vt:lpstr>
      <vt:lpstr>Defense Against Buffer Overflow Attacks</vt:lpstr>
      <vt:lpstr>Defense Against Buffer Overflow Attacks</vt:lpstr>
      <vt:lpstr>Thwarting Buffer Overflow Attacks</vt:lpstr>
      <vt:lpstr>PowerPoint Presentation</vt:lpstr>
      <vt:lpstr>Thwarting Buffer Overflow Attacks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Security</dc:title>
  <dc:creator>HH</dc:creator>
  <cp:lastModifiedBy>Hp</cp:lastModifiedBy>
  <cp:revision>1</cp:revision>
  <dcterms:created xsi:type="dcterms:W3CDTF">2023-05-11T18:33:29Z</dcterms:created>
  <dcterms:modified xsi:type="dcterms:W3CDTF">2023-05-11T18:39:38Z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2023-05-03T00:00:00Z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2023-05-11T00:00:00Z</vt:filetime>
  </property>
  <property fmtid="{D5CDD505-2E9C-101B-9397-08002B2CF9AE}" pid="5" name="ContentTypeId">
    <vt:lpwstr>0x0101007F8132770B828A48BD3BF54E2C55D03E</vt:lpwstr>
  </property>
</Properties>
</file>